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78" r:id="rId3"/>
    <p:sldId id="279" r:id="rId4"/>
    <p:sldId id="257" r:id="rId5"/>
    <p:sldId id="258" r:id="rId6"/>
    <p:sldId id="259" r:id="rId7"/>
    <p:sldId id="260" r:id="rId8"/>
    <p:sldId id="261" r:id="rId9"/>
    <p:sldId id="262" r:id="rId10"/>
    <p:sldId id="263" r:id="rId11"/>
    <p:sldId id="267" r:id="rId12"/>
    <p:sldId id="268" r:id="rId13"/>
    <p:sldId id="269" r:id="rId14"/>
    <p:sldId id="270" r:id="rId15"/>
    <p:sldId id="271" r:id="rId16"/>
    <p:sldId id="272" r:id="rId17"/>
    <p:sldId id="273" r:id="rId18"/>
    <p:sldId id="274" r:id="rId19"/>
    <p:sldId id="264" r:id="rId20"/>
    <p:sldId id="265" r:id="rId21"/>
    <p:sldId id="275" r:id="rId22"/>
    <p:sldId id="280" r:id="rId23"/>
    <p:sldId id="281" r:id="rId24"/>
    <p:sldId id="282" r:id="rId25"/>
    <p:sldId id="283" r:id="rId26"/>
    <p:sldId id="284" r:id="rId27"/>
    <p:sldId id="27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45E50-4B8E-4397-B849-28291804C630}" type="datetimeFigureOut">
              <a:rPr lang="en-US" smtClean="0"/>
              <a:t>8/3/2020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06117-6D7B-476B-ADB7-7BA6F6DCAB03}" type="slidenum">
              <a:rPr lang="en-US" smtClean="0"/>
              <a:t>‹#›</a:t>
            </a:fld>
            <a:endParaRPr lang="en-US"/>
          </a:p>
        </p:txBody>
      </p:sp>
    </p:spTree>
    <p:extLst>
      <p:ext uri="{BB962C8B-B14F-4D97-AF65-F5344CB8AC3E}">
        <p14:creationId xmlns:p14="http://schemas.microsoft.com/office/powerpoint/2010/main" val="373367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e5fcc694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8e5fcc694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699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8e5fcc694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8e5fcc694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807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pic>
        <p:nvPicPr>
          <p:cNvPr id="20" name="Google Shape;20;p4"/>
          <p:cNvPicPr preferRelativeResize="0"/>
          <p:nvPr/>
        </p:nvPicPr>
        <p:blipFill>
          <a:blip r:embed="rId2">
            <a:alphaModFix/>
          </a:blip>
          <a:stretch>
            <a:fillRect/>
          </a:stretch>
        </p:blipFill>
        <p:spPr>
          <a:xfrm>
            <a:off x="10933533" y="6341683"/>
            <a:ext cx="842867" cy="276700"/>
          </a:xfrm>
          <a:prstGeom prst="rect">
            <a:avLst/>
          </a:prstGeom>
          <a:noFill/>
          <a:ln>
            <a:noFill/>
          </a:ln>
        </p:spPr>
      </p:pic>
    </p:spTree>
    <p:extLst>
      <p:ext uri="{BB962C8B-B14F-4D97-AF65-F5344CB8AC3E}">
        <p14:creationId xmlns:p14="http://schemas.microsoft.com/office/powerpoint/2010/main" val="217530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8/3/2020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8/3/2020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teaillinoi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outube.com/channel/UCKt59_hIWEhN1VeouP8Fv2Q/videos" TargetMode="External"/><Relationship Id="rId3" Type="http://schemas.openxmlformats.org/officeDocument/2006/relationships/hyperlink" Target="https://www.youtube.com/user/MrMarkmc1977" TargetMode="External"/><Relationship Id="rId7" Type="http://schemas.openxmlformats.org/officeDocument/2006/relationships/hyperlink" Target="https://www.youtube.com/channel/UCcO5GN9CeO7Wem1uuHt9Iew/videos" TargetMode="External"/><Relationship Id="rId2" Type="http://schemas.openxmlformats.org/officeDocument/2006/relationships/hyperlink" Target="https://sites.google.com/pkyonge.ufl.edu/accessiblepltwstemcurriculums/home" TargetMode="External"/><Relationship Id="rId1" Type="http://schemas.openxmlformats.org/officeDocument/2006/relationships/slideLayout" Target="../slideLayouts/slideLayout2.xml"/><Relationship Id="rId6" Type="http://schemas.openxmlformats.org/officeDocument/2006/relationships/hyperlink" Target="https://www.youtube.com/channel/UCEmy-4H6FN6Wi_dAdA4BNig" TargetMode="External"/><Relationship Id="rId5" Type="http://schemas.openxmlformats.org/officeDocument/2006/relationships/hyperlink" Target="https://www.youtube.com/user/kisker87" TargetMode="External"/><Relationship Id="rId4" Type="http://schemas.openxmlformats.org/officeDocument/2006/relationships/hyperlink" Target="https://www.youtube.com/channel/UCLKa1jTWuZeKawHm60x9W7w"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eaillinois.org/" TargetMode="External"/><Relationship Id="rId7" Type="http://schemas.openxmlformats.org/officeDocument/2006/relationships/hyperlink" Target="http://www.teaillinois.org/ITEC"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www.teaillinois.org/teaicontest" TargetMode="External"/><Relationship Id="rId5" Type="http://schemas.openxmlformats.org/officeDocument/2006/relationships/hyperlink" Target="http://www.teaillinois.org/awards" TargetMode="External"/><Relationship Id="rId4" Type="http://schemas.openxmlformats.org/officeDocument/2006/relationships/hyperlink" Target="http://www.teaillinois.org/membersh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IED Update Training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Technology education association of </a:t>
            </a:r>
            <a:r>
              <a:rPr lang="en-US" dirty="0" smtClean="0"/>
              <a:t>Illinois</a:t>
            </a:r>
          </a:p>
          <a:p>
            <a:r>
              <a:rPr lang="en-US" dirty="0">
                <a:hlinkClick r:id="rId2"/>
              </a:rPr>
              <a:t>http://www.teaillinois.org/</a:t>
            </a:r>
            <a:endParaRPr lang="en-US" dirty="0" smtClean="0"/>
          </a:p>
          <a:p>
            <a:r>
              <a:rPr lang="en-US" dirty="0" smtClean="0"/>
              <a:t>Professional development-summer 2020</a:t>
            </a:r>
            <a:endParaRPr lang="en-US" dirty="0"/>
          </a:p>
        </p:txBody>
      </p:sp>
      <p:pic>
        <p:nvPicPr>
          <p:cNvPr id="4" name="Google Shape;57;p13"/>
          <p:cNvPicPr preferRelativeResize="0"/>
          <p:nvPr/>
        </p:nvPicPr>
        <p:blipFill>
          <a:blip r:embed="rId3">
            <a:alphaModFix/>
          </a:blip>
          <a:stretch>
            <a:fillRect/>
          </a:stretch>
        </p:blipFill>
        <p:spPr>
          <a:xfrm>
            <a:off x="832104" y="1280160"/>
            <a:ext cx="9984338" cy="2178601"/>
          </a:xfrm>
          <a:prstGeom prst="rect">
            <a:avLst/>
          </a:prstGeom>
          <a:noFill/>
          <a:ln>
            <a:noFill/>
          </a:ln>
        </p:spPr>
      </p:pic>
    </p:spTree>
    <p:extLst>
      <p:ext uri="{BB962C8B-B14F-4D97-AF65-F5344CB8AC3E}">
        <p14:creationId xmlns:p14="http://schemas.microsoft.com/office/powerpoint/2010/main" val="20087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within the IED Curriculum </a:t>
            </a:r>
            <a:r>
              <a:rPr lang="en-US" b="1" i="1" dirty="0" smtClean="0"/>
              <a:t>content </a:t>
            </a:r>
            <a:r>
              <a:rPr lang="en-US" dirty="0" smtClean="0"/>
              <a:t>(just to name a few)</a:t>
            </a:r>
            <a:r>
              <a:rPr lang="en-US" b="1" i="1" dirty="0"/>
              <a:t/>
            </a:r>
            <a:br>
              <a:rPr lang="en-US" b="1" i="1"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HUGE emphasis on the Design Process-maybe repetitious?</a:t>
            </a:r>
          </a:p>
          <a:p>
            <a:r>
              <a:rPr lang="en-US" dirty="0" smtClean="0"/>
              <a:t>Emphasis on Career Connections</a:t>
            </a:r>
          </a:p>
          <a:p>
            <a:r>
              <a:rPr lang="en-US" dirty="0" smtClean="0"/>
              <a:t>Goodbye </a:t>
            </a:r>
            <a:r>
              <a:rPr lang="en-US" dirty="0" smtClean="0"/>
              <a:t>Unit Conversions</a:t>
            </a:r>
            <a:endParaRPr lang="en-US" dirty="0" smtClean="0"/>
          </a:p>
          <a:p>
            <a:r>
              <a:rPr lang="en-US" dirty="0" smtClean="0"/>
              <a:t>Limited sketching-only Isometrics and Multi-views</a:t>
            </a:r>
            <a:endParaRPr lang="en-US" dirty="0" smtClean="0"/>
          </a:p>
          <a:p>
            <a:r>
              <a:rPr lang="en-US" dirty="0" smtClean="0"/>
              <a:t>Goodbye inferential statistics</a:t>
            </a:r>
            <a:endParaRPr lang="en-US" dirty="0" smtClean="0"/>
          </a:p>
          <a:p>
            <a:r>
              <a:rPr lang="en-US" dirty="0"/>
              <a:t>Goodbye </a:t>
            </a:r>
            <a:r>
              <a:rPr lang="en-US" dirty="0" smtClean="0"/>
              <a:t>geometry of design</a:t>
            </a:r>
            <a:endParaRPr lang="en-US" b="1" u="sng" dirty="0" smtClean="0"/>
          </a:p>
          <a:p>
            <a:r>
              <a:rPr lang="en-US" dirty="0"/>
              <a:t>Goodbye </a:t>
            </a:r>
            <a:r>
              <a:rPr lang="en-US" dirty="0" smtClean="0"/>
              <a:t>manufacturing</a:t>
            </a:r>
            <a:endParaRPr lang="en-US" b="1" u="sng" dirty="0"/>
          </a:p>
          <a:p>
            <a:r>
              <a:rPr lang="en-US" dirty="0"/>
              <a:t>Goodbye </a:t>
            </a:r>
            <a:r>
              <a:rPr lang="en-US" dirty="0" smtClean="0"/>
              <a:t>tipping force</a:t>
            </a:r>
          </a:p>
          <a:p>
            <a:r>
              <a:rPr lang="en-US" dirty="0" smtClean="0"/>
              <a:t>Hello friction</a:t>
            </a:r>
          </a:p>
          <a:p>
            <a:r>
              <a:rPr lang="en-US" dirty="0"/>
              <a:t>Hello </a:t>
            </a:r>
            <a:r>
              <a:rPr lang="en-US" dirty="0" smtClean="0"/>
              <a:t>springs</a:t>
            </a:r>
          </a:p>
          <a:p>
            <a:r>
              <a:rPr lang="en-US" dirty="0" smtClean="0"/>
              <a:t>Hello electricity</a:t>
            </a:r>
          </a:p>
          <a:p>
            <a:r>
              <a:rPr lang="en-US" dirty="0" smtClean="0"/>
              <a:t>Hello VEX IQ</a:t>
            </a:r>
          </a:p>
          <a:p>
            <a:r>
              <a:rPr lang="en-US" dirty="0" smtClean="0"/>
              <a:t>Hello 3D Printing</a:t>
            </a:r>
            <a:endParaRPr lang="en-US" dirty="0"/>
          </a:p>
          <a:p>
            <a:endParaRPr lang="en-US" dirty="0" smtClean="0"/>
          </a:p>
          <a:p>
            <a:endParaRPr lang="en-US" b="1" u="sng" dirty="0"/>
          </a:p>
          <a:p>
            <a:endParaRPr lang="en-US" b="1" u="sng" dirty="0"/>
          </a:p>
          <a:p>
            <a:endParaRPr lang="en-US" dirty="0"/>
          </a:p>
        </p:txBody>
      </p:sp>
    </p:spTree>
    <p:extLst>
      <p:ext uri="{BB962C8B-B14F-4D97-AF65-F5344CB8AC3E}">
        <p14:creationId xmlns:p14="http://schemas.microsoft.com/office/powerpoint/2010/main" val="424174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456240"/>
            <a:ext cx="10839856" cy="4973743"/>
          </a:xfrm>
        </p:spPr>
        <p:txBody>
          <a:bodyPr>
            <a:normAutofit fontScale="92500" lnSpcReduction="20000"/>
          </a:bodyPr>
          <a:lstStyle/>
          <a:p>
            <a:r>
              <a:rPr lang="en-US" dirty="0" smtClean="0"/>
              <a:t>New 2020 Unit 1				</a:t>
            </a:r>
            <a:r>
              <a:rPr lang="en-US" dirty="0" smtClean="0"/>
              <a:t>			Old </a:t>
            </a:r>
            <a:r>
              <a:rPr lang="en-US" dirty="0" smtClean="0"/>
              <a:t>2019 </a:t>
            </a:r>
          </a:p>
          <a:p>
            <a:r>
              <a:rPr lang="en-US" dirty="0" smtClean="0"/>
              <a:t>1.1 Design and Problem Solving</a:t>
            </a:r>
          </a:p>
          <a:p>
            <a:pPr lvl="1"/>
            <a:r>
              <a:rPr lang="en-US" dirty="0" smtClean="0"/>
              <a:t>1.1.1 Design Process			</a:t>
            </a:r>
            <a:r>
              <a:rPr lang="en-US" dirty="0" smtClean="0"/>
              <a:t>		Design </a:t>
            </a:r>
            <a:r>
              <a:rPr lang="en-US" dirty="0" smtClean="0"/>
              <a:t>Process (1.5)</a:t>
            </a:r>
          </a:p>
          <a:p>
            <a:pPr lvl="1"/>
            <a:r>
              <a:rPr lang="en-US" dirty="0" smtClean="0"/>
              <a:t>1.1.2 Iterate and Redesign		</a:t>
            </a:r>
            <a:r>
              <a:rPr lang="en-US" dirty="0" smtClean="0"/>
              <a:t>		Design </a:t>
            </a:r>
            <a:r>
              <a:rPr lang="en-US" dirty="0" smtClean="0"/>
              <a:t>Process (1.5</a:t>
            </a:r>
          </a:p>
          <a:p>
            <a:pPr lvl="1"/>
            <a:r>
              <a:rPr lang="en-US" dirty="0" smtClean="0"/>
              <a:t>1.1.3 Concept Sketching			</a:t>
            </a:r>
            <a:r>
              <a:rPr lang="en-US" dirty="0" smtClean="0"/>
              <a:t>	Concept </a:t>
            </a:r>
            <a:r>
              <a:rPr lang="en-US" dirty="0" smtClean="0"/>
              <a:t>Sketching (1.3)</a:t>
            </a:r>
          </a:p>
          <a:p>
            <a:pPr lvl="1"/>
            <a:r>
              <a:rPr lang="en-US" dirty="0" smtClean="0"/>
              <a:t>1.1.4 Targeting Success			</a:t>
            </a:r>
            <a:r>
              <a:rPr lang="en-US" dirty="0" smtClean="0"/>
              <a:t>		Precision </a:t>
            </a:r>
            <a:r>
              <a:rPr lang="en-US" dirty="0" smtClean="0"/>
              <a:t>and Accuracy (3.8)</a:t>
            </a:r>
          </a:p>
          <a:p>
            <a:pPr lvl="1"/>
            <a:r>
              <a:rPr lang="en-US" dirty="0" smtClean="0"/>
              <a:t>1.1.5 Design a Game			</a:t>
            </a:r>
            <a:r>
              <a:rPr lang="en-US" dirty="0" smtClean="0"/>
              <a:t>		Fling </a:t>
            </a:r>
            <a:r>
              <a:rPr lang="en-US" dirty="0" smtClean="0"/>
              <a:t>Machine (but with a bean bag) (3.6)</a:t>
            </a:r>
          </a:p>
          <a:p>
            <a:r>
              <a:rPr lang="en-US" dirty="0" smtClean="0"/>
              <a:t>1.2 Visualization and Solid Modeling</a:t>
            </a:r>
            <a:endParaRPr lang="en-US" dirty="0"/>
          </a:p>
          <a:p>
            <a:pPr lvl="1"/>
            <a:r>
              <a:rPr lang="en-US" dirty="0" smtClean="0"/>
              <a:t>1.2.1 Isometric Sketching			</a:t>
            </a:r>
            <a:r>
              <a:rPr lang="en-US" dirty="0" smtClean="0"/>
              <a:t>	Isometric </a:t>
            </a:r>
            <a:r>
              <a:rPr lang="en-US" dirty="0" smtClean="0"/>
              <a:t>Sketching (2.1)</a:t>
            </a:r>
            <a:endParaRPr lang="en-US" dirty="0"/>
          </a:p>
          <a:p>
            <a:pPr lvl="1"/>
            <a:r>
              <a:rPr lang="en-US" dirty="0" smtClean="0"/>
              <a:t>1.2.2 3D Solid Modeling			</a:t>
            </a:r>
            <a:r>
              <a:rPr lang="en-US" dirty="0" smtClean="0"/>
              <a:t>		Solid </a:t>
            </a:r>
            <a:r>
              <a:rPr lang="en-US" dirty="0" smtClean="0"/>
              <a:t>Modeling (Unit 4)</a:t>
            </a:r>
            <a:endParaRPr lang="en-US" dirty="0"/>
          </a:p>
          <a:p>
            <a:pPr lvl="1"/>
            <a:r>
              <a:rPr lang="en-US" dirty="0" smtClean="0"/>
              <a:t>1.2.3 Multi-view Drawings			</a:t>
            </a:r>
            <a:r>
              <a:rPr lang="en-US" dirty="0" smtClean="0"/>
              <a:t>	Multi-view </a:t>
            </a:r>
            <a:r>
              <a:rPr lang="en-US" dirty="0" smtClean="0"/>
              <a:t>Drawings (2.4 &amp; 4.6)</a:t>
            </a:r>
            <a:endParaRPr lang="en-US" dirty="0"/>
          </a:p>
          <a:p>
            <a:pPr lvl="1"/>
            <a:r>
              <a:rPr lang="en-US" dirty="0" smtClean="0"/>
              <a:t>1.2.4 Fundamentals of Dimensioning	</a:t>
            </a:r>
            <a:r>
              <a:rPr lang="en-US" dirty="0" smtClean="0"/>
              <a:t>	Dimensioning </a:t>
            </a:r>
            <a:r>
              <a:rPr lang="en-US" dirty="0" smtClean="0"/>
              <a:t>(7.1)</a:t>
            </a:r>
            <a:endParaRPr lang="en-US" dirty="0"/>
          </a:p>
          <a:p>
            <a:pPr lvl="1"/>
            <a:r>
              <a:rPr lang="en-US" dirty="0" smtClean="0"/>
              <a:t>1.2.5 Sketches, Extrusions, Revolutions	Solid Modeling (Unit 4 &amp; 5)</a:t>
            </a:r>
          </a:p>
          <a:p>
            <a:pPr lvl="1"/>
            <a:r>
              <a:rPr lang="en-US" dirty="0" smtClean="0"/>
              <a:t>1.2.6 Charmed I’m Sure			</a:t>
            </a:r>
            <a:r>
              <a:rPr lang="en-US" dirty="0" smtClean="0"/>
              <a:t>		(</a:t>
            </a:r>
            <a:r>
              <a:rPr lang="en-US" dirty="0" smtClean="0"/>
              <a:t>New Design a Keychain – 3D Printer)</a:t>
            </a:r>
          </a:p>
        </p:txBody>
      </p:sp>
    </p:spTree>
    <p:extLst>
      <p:ext uri="{BB962C8B-B14F-4D97-AF65-F5344CB8AC3E}">
        <p14:creationId xmlns:p14="http://schemas.microsoft.com/office/powerpoint/2010/main" val="242149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456240"/>
            <a:ext cx="10839856" cy="4973743"/>
          </a:xfrm>
        </p:spPr>
        <p:txBody>
          <a:bodyPr/>
          <a:lstStyle/>
          <a:p>
            <a:r>
              <a:rPr lang="en-US" dirty="0" smtClean="0"/>
              <a:t>New 2020 Unit 1				</a:t>
            </a:r>
            <a:r>
              <a:rPr lang="en-US" dirty="0" smtClean="0"/>
              <a:t>				Old </a:t>
            </a:r>
            <a:r>
              <a:rPr lang="en-US" dirty="0" smtClean="0"/>
              <a:t>2019 </a:t>
            </a:r>
          </a:p>
          <a:p>
            <a:r>
              <a:rPr lang="en-US" dirty="0" smtClean="0"/>
              <a:t>1.3 CAD Fundamentals</a:t>
            </a:r>
          </a:p>
          <a:p>
            <a:pPr lvl="1"/>
            <a:r>
              <a:rPr lang="en-US" dirty="0" smtClean="0"/>
              <a:t>1.3.1 Measure it				</a:t>
            </a:r>
            <a:r>
              <a:rPr lang="en-US" dirty="0" smtClean="0"/>
              <a:t>			Measurement </a:t>
            </a:r>
            <a:r>
              <a:rPr lang="en-US" dirty="0" smtClean="0"/>
              <a:t>(3.1 &amp; 3.2)</a:t>
            </a:r>
          </a:p>
          <a:p>
            <a:pPr lvl="1"/>
            <a:r>
              <a:rPr lang="en-US" dirty="0" smtClean="0"/>
              <a:t>1.3.2 Making Holes			</a:t>
            </a:r>
            <a:r>
              <a:rPr lang="en-US" dirty="0" smtClean="0"/>
              <a:t>			Holes </a:t>
            </a:r>
            <a:r>
              <a:rPr lang="en-US" dirty="0" smtClean="0"/>
              <a:t>(7.2)</a:t>
            </a:r>
          </a:p>
          <a:p>
            <a:pPr lvl="1"/>
            <a:r>
              <a:rPr lang="en-US" dirty="0" smtClean="0"/>
              <a:t>1.3.3 Constraining a Sketch		</a:t>
            </a:r>
            <a:r>
              <a:rPr lang="en-US" dirty="0" smtClean="0"/>
              <a:t>		Geometric </a:t>
            </a:r>
            <a:r>
              <a:rPr lang="en-US" dirty="0" smtClean="0"/>
              <a:t>Constraints(5.1)</a:t>
            </a:r>
          </a:p>
          <a:p>
            <a:pPr lvl="1"/>
            <a:r>
              <a:rPr lang="en-US" dirty="0" smtClean="0"/>
              <a:t>1.3.4 CAD Modeling			</a:t>
            </a:r>
            <a:r>
              <a:rPr lang="en-US" dirty="0" smtClean="0"/>
              <a:t>			Cad </a:t>
            </a:r>
            <a:r>
              <a:rPr lang="en-US" dirty="0" smtClean="0"/>
              <a:t>Modeling (Unit 5)</a:t>
            </a:r>
          </a:p>
          <a:p>
            <a:pPr lvl="1"/>
            <a:r>
              <a:rPr lang="en-US" dirty="0" smtClean="0"/>
              <a:t>1.3.5 Documentation			</a:t>
            </a:r>
            <a:r>
              <a:rPr lang="en-US" dirty="0" smtClean="0"/>
              <a:t>			Documentation </a:t>
            </a:r>
            <a:r>
              <a:rPr lang="en-US" dirty="0" smtClean="0"/>
              <a:t>(7.4)</a:t>
            </a:r>
          </a:p>
          <a:p>
            <a:pPr lvl="1"/>
            <a:r>
              <a:rPr lang="en-US" dirty="0" smtClean="0"/>
              <a:t>1.3.6 Section That				</a:t>
            </a:r>
            <a:r>
              <a:rPr lang="en-US" dirty="0" smtClean="0"/>
              <a:t>			Section </a:t>
            </a:r>
            <a:r>
              <a:rPr lang="en-US" dirty="0" smtClean="0"/>
              <a:t>Views (7.2)</a:t>
            </a:r>
          </a:p>
          <a:p>
            <a:pPr lvl="1"/>
            <a:r>
              <a:rPr lang="en-US" dirty="0" smtClean="0"/>
              <a:t>1.3.7 Design a Protective Case</a:t>
            </a:r>
          </a:p>
          <a:p>
            <a:r>
              <a:rPr lang="en-US" dirty="0" smtClean="0"/>
              <a:t>1.4 Product Improvement</a:t>
            </a:r>
            <a:endParaRPr lang="en-US" dirty="0"/>
          </a:p>
          <a:p>
            <a:pPr lvl="1"/>
            <a:r>
              <a:rPr lang="en-US" dirty="0" smtClean="0"/>
              <a:t>1.4.1 Sweet Improvement			</a:t>
            </a:r>
            <a:r>
              <a:rPr lang="en-US" dirty="0" smtClean="0"/>
              <a:t>		Product </a:t>
            </a:r>
            <a:r>
              <a:rPr lang="en-US" dirty="0" smtClean="0"/>
              <a:t>Improvement (1.4 &amp; 9.1)</a:t>
            </a:r>
            <a:endParaRPr lang="en-US" dirty="0"/>
          </a:p>
        </p:txBody>
      </p:sp>
    </p:spTree>
    <p:extLst>
      <p:ext uri="{BB962C8B-B14F-4D97-AF65-F5344CB8AC3E}">
        <p14:creationId xmlns:p14="http://schemas.microsoft.com/office/powerpoint/2010/main" val="452349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45" y="190027"/>
            <a:ext cx="10515600" cy="986937"/>
          </a:xfrm>
        </p:spPr>
        <p:txBody>
          <a:bodyPr/>
          <a:lstStyle/>
          <a:p>
            <a:r>
              <a:rPr lang="en-US" dirty="0" smtClean="0"/>
              <a:t>2019 to 2020 Cross Over</a:t>
            </a:r>
            <a:endParaRPr lang="en-US" dirty="0"/>
          </a:p>
        </p:txBody>
      </p:sp>
      <p:sp>
        <p:nvSpPr>
          <p:cNvPr id="3" name="Content Placeholder 2"/>
          <p:cNvSpPr>
            <a:spLocks noGrp="1"/>
          </p:cNvSpPr>
          <p:nvPr>
            <p:ph idx="1"/>
          </p:nvPr>
        </p:nvSpPr>
        <p:spPr>
          <a:xfrm>
            <a:off x="958952" y="958378"/>
            <a:ext cx="10839856" cy="5800594"/>
          </a:xfrm>
        </p:spPr>
        <p:txBody>
          <a:bodyPr>
            <a:normAutofit lnSpcReduction="10000"/>
          </a:bodyPr>
          <a:lstStyle/>
          <a:p>
            <a:r>
              <a:rPr lang="en-US" dirty="0" smtClean="0"/>
              <a:t>New 2020 Unit 2				</a:t>
            </a:r>
            <a:r>
              <a:rPr lang="en-US" dirty="0" smtClean="0"/>
              <a:t>				Old </a:t>
            </a:r>
            <a:r>
              <a:rPr lang="en-US" dirty="0" smtClean="0"/>
              <a:t>2019 </a:t>
            </a:r>
          </a:p>
          <a:p>
            <a:r>
              <a:rPr lang="en-US" dirty="0" smtClean="0"/>
              <a:t>2.1 Put it Together</a:t>
            </a:r>
          </a:p>
          <a:p>
            <a:pPr lvl="1"/>
            <a:r>
              <a:rPr lang="en-US" dirty="0"/>
              <a:t>2</a:t>
            </a:r>
            <a:r>
              <a:rPr lang="en-US" dirty="0" smtClean="0"/>
              <a:t>.1.1 Tolerate This 			</a:t>
            </a:r>
            <a:r>
              <a:rPr lang="en-US" dirty="0" smtClean="0"/>
              <a:t>				Tolerances </a:t>
            </a:r>
            <a:r>
              <a:rPr lang="en-US" dirty="0" smtClean="0"/>
              <a:t>(7.3)</a:t>
            </a:r>
          </a:p>
          <a:p>
            <a:pPr lvl="1"/>
            <a:r>
              <a:rPr lang="en-US" dirty="0" smtClean="0"/>
              <a:t>2.1.2 Hold it Together			</a:t>
            </a:r>
            <a:r>
              <a:rPr lang="en-US" dirty="0" smtClean="0"/>
              <a:t>			Fasteners </a:t>
            </a:r>
            <a:r>
              <a:rPr lang="en-US" dirty="0" smtClean="0"/>
              <a:t>(optional in 2019)</a:t>
            </a:r>
          </a:p>
          <a:p>
            <a:pPr lvl="1"/>
            <a:r>
              <a:rPr lang="en-US" dirty="0" smtClean="0"/>
              <a:t>2.1.3 Putting it Together 			</a:t>
            </a:r>
            <a:r>
              <a:rPr lang="en-US" dirty="0" smtClean="0"/>
              <a:t>		CAD </a:t>
            </a:r>
            <a:r>
              <a:rPr lang="en-US" dirty="0" smtClean="0"/>
              <a:t>Assembly (Unit 5)</a:t>
            </a:r>
          </a:p>
          <a:p>
            <a:pPr lvl="1"/>
            <a:r>
              <a:rPr lang="en-US" dirty="0" smtClean="0"/>
              <a:t>2.1.4 Document the Assembly  		</a:t>
            </a:r>
            <a:r>
              <a:rPr lang="en-US" dirty="0" smtClean="0"/>
              <a:t>	Documentation </a:t>
            </a:r>
            <a:r>
              <a:rPr lang="en-US" dirty="0" smtClean="0"/>
              <a:t>(Balloons and Parts Lists)</a:t>
            </a:r>
          </a:p>
          <a:p>
            <a:pPr lvl="1"/>
            <a:r>
              <a:rPr lang="en-US" dirty="0" smtClean="0"/>
              <a:t>2.1.5 Redesign a Protective Case 		</a:t>
            </a:r>
            <a:r>
              <a:rPr lang="en-US" dirty="0" smtClean="0"/>
              <a:t>	Design </a:t>
            </a:r>
            <a:r>
              <a:rPr lang="en-US" dirty="0" smtClean="0"/>
              <a:t>Problem (New)</a:t>
            </a:r>
          </a:p>
          <a:p>
            <a:r>
              <a:rPr lang="en-US" dirty="0" smtClean="0"/>
              <a:t>2.2 Take it Apart</a:t>
            </a:r>
            <a:endParaRPr lang="en-US" dirty="0"/>
          </a:p>
          <a:p>
            <a:pPr lvl="1"/>
            <a:r>
              <a:rPr lang="en-US" dirty="0" smtClean="0"/>
              <a:t>2.2.1 What is Reverse Engineering	</a:t>
            </a:r>
            <a:r>
              <a:rPr lang="en-US" dirty="0" smtClean="0"/>
              <a:t>		Reverse </a:t>
            </a:r>
            <a:r>
              <a:rPr lang="en-US" dirty="0" smtClean="0"/>
              <a:t>Engineering &amp; Ethics (6.3 &amp; 9.1) </a:t>
            </a:r>
            <a:endParaRPr lang="en-US" dirty="0"/>
          </a:p>
          <a:p>
            <a:pPr lvl="1"/>
            <a:r>
              <a:rPr lang="en-US" dirty="0" smtClean="0"/>
              <a:t>2.2.2 Visual Analysis			</a:t>
            </a:r>
            <a:r>
              <a:rPr lang="en-US" dirty="0" smtClean="0"/>
              <a:t>			Design </a:t>
            </a:r>
            <a:r>
              <a:rPr lang="en-US" dirty="0" smtClean="0"/>
              <a:t>Principles and Element (6.1)</a:t>
            </a:r>
            <a:endParaRPr lang="en-US" dirty="0"/>
          </a:p>
          <a:p>
            <a:pPr lvl="1"/>
            <a:r>
              <a:rPr lang="en-US" dirty="0" smtClean="0"/>
              <a:t>2.2.3 Functional Analysis			</a:t>
            </a:r>
            <a:r>
              <a:rPr lang="en-US" dirty="0" smtClean="0"/>
              <a:t>		Functional </a:t>
            </a:r>
            <a:r>
              <a:rPr lang="en-US" dirty="0" smtClean="0"/>
              <a:t>Analysis (6.2)</a:t>
            </a:r>
            <a:endParaRPr lang="en-US" dirty="0"/>
          </a:p>
          <a:p>
            <a:pPr lvl="1"/>
            <a:r>
              <a:rPr lang="en-US" dirty="0" smtClean="0"/>
              <a:t>2.2.4 Structural Analysis  			</a:t>
            </a:r>
            <a:r>
              <a:rPr lang="en-US" dirty="0" smtClean="0"/>
              <a:t>		Product </a:t>
            </a:r>
            <a:r>
              <a:rPr lang="en-US" dirty="0" smtClean="0"/>
              <a:t>Disassembly (6.4)</a:t>
            </a:r>
            <a:endParaRPr lang="en-US" dirty="0"/>
          </a:p>
          <a:p>
            <a:pPr lvl="1"/>
            <a:r>
              <a:rPr lang="en-US" dirty="0" smtClean="0"/>
              <a:t>2.2.5 Cad Design Tools			</a:t>
            </a:r>
            <a:r>
              <a:rPr lang="en-US" dirty="0" smtClean="0"/>
              <a:t>		CAD </a:t>
            </a:r>
            <a:r>
              <a:rPr lang="en-US" dirty="0" smtClean="0"/>
              <a:t>Modeling (Unit 5)</a:t>
            </a:r>
          </a:p>
          <a:p>
            <a:pPr lvl="1"/>
            <a:r>
              <a:rPr lang="en-US" dirty="0" smtClean="0"/>
              <a:t>2.2.6 Top-Down Bottom-Up?		</a:t>
            </a:r>
            <a:r>
              <a:rPr lang="en-US" dirty="0" smtClean="0"/>
              <a:t>		Subassemblies </a:t>
            </a:r>
            <a:r>
              <a:rPr lang="en-US" dirty="0" smtClean="0"/>
              <a:t>(Unit 5)</a:t>
            </a:r>
            <a:endParaRPr lang="en-US" dirty="0"/>
          </a:p>
          <a:p>
            <a:pPr lvl="1"/>
            <a:r>
              <a:rPr lang="en-US" dirty="0" smtClean="0"/>
              <a:t>2.2.7 Design for Manufacturing		</a:t>
            </a:r>
            <a:r>
              <a:rPr lang="en-US" dirty="0" smtClean="0"/>
              <a:t>	Functional </a:t>
            </a:r>
            <a:r>
              <a:rPr lang="en-US" dirty="0" smtClean="0"/>
              <a:t>Analysis / Product Disassembly (6)</a:t>
            </a:r>
          </a:p>
        </p:txBody>
      </p:sp>
    </p:spTree>
    <p:extLst>
      <p:ext uri="{BB962C8B-B14F-4D97-AF65-F5344CB8AC3E}">
        <p14:creationId xmlns:p14="http://schemas.microsoft.com/office/powerpoint/2010/main" val="3912856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45" y="190027"/>
            <a:ext cx="10515600" cy="986937"/>
          </a:xfrm>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388146"/>
            <a:ext cx="10839856" cy="3709148"/>
          </a:xfrm>
        </p:spPr>
        <p:txBody>
          <a:bodyPr/>
          <a:lstStyle/>
          <a:p>
            <a:r>
              <a:rPr lang="en-US" dirty="0" smtClean="0"/>
              <a:t>New 2020 Unit 2				</a:t>
            </a:r>
            <a:r>
              <a:rPr lang="en-US" dirty="0" smtClean="0"/>
              <a:t>			Old </a:t>
            </a:r>
            <a:r>
              <a:rPr lang="en-US" dirty="0" smtClean="0"/>
              <a:t>2019 </a:t>
            </a:r>
          </a:p>
          <a:p>
            <a:r>
              <a:rPr lang="en-US" dirty="0" smtClean="0"/>
              <a:t>2.3 Material World </a:t>
            </a:r>
          </a:p>
          <a:p>
            <a:pPr lvl="1"/>
            <a:r>
              <a:rPr lang="en-US" dirty="0" smtClean="0"/>
              <a:t>2.3.1 Material Properties			</a:t>
            </a:r>
            <a:r>
              <a:rPr lang="en-US" dirty="0" smtClean="0"/>
              <a:t>	Material </a:t>
            </a:r>
            <a:r>
              <a:rPr lang="en-US" dirty="0" smtClean="0"/>
              <a:t>Property (mass, weight, volume 5.6)</a:t>
            </a:r>
          </a:p>
          <a:p>
            <a:pPr lvl="1"/>
            <a:r>
              <a:rPr lang="en-US" dirty="0" smtClean="0"/>
              <a:t>2.3.2 Evaluating Materials			</a:t>
            </a:r>
            <a:r>
              <a:rPr lang="en-US" dirty="0" smtClean="0"/>
              <a:t>	(</a:t>
            </a:r>
            <a:r>
              <a:rPr lang="en-US" dirty="0" smtClean="0"/>
              <a:t>New) </a:t>
            </a:r>
          </a:p>
          <a:p>
            <a:pPr lvl="1"/>
            <a:r>
              <a:rPr lang="en-US" dirty="0" smtClean="0"/>
              <a:t>2.3.3 CAD Material Appearance 		(New but done with Inventor)</a:t>
            </a:r>
          </a:p>
          <a:p>
            <a:pPr lvl="1"/>
            <a:r>
              <a:rPr lang="en-US" dirty="0" smtClean="0"/>
              <a:t>2.3.4 Images of the Future		</a:t>
            </a:r>
            <a:r>
              <a:rPr lang="en-US" dirty="0" smtClean="0"/>
              <a:t>		Research </a:t>
            </a:r>
            <a:r>
              <a:rPr lang="en-US" dirty="0" smtClean="0"/>
              <a:t>(1.9 7 9.5)</a:t>
            </a:r>
          </a:p>
          <a:p>
            <a:r>
              <a:rPr lang="en-US" dirty="0" smtClean="0"/>
              <a:t>2.4 Fix It</a:t>
            </a:r>
            <a:endParaRPr lang="en-US" dirty="0"/>
          </a:p>
          <a:p>
            <a:pPr lvl="1"/>
            <a:r>
              <a:rPr lang="en-US" dirty="0" smtClean="0"/>
              <a:t>2.4.1 Troubleshoot an Assembly		(New)</a:t>
            </a:r>
            <a:endParaRPr lang="en-US" dirty="0"/>
          </a:p>
        </p:txBody>
      </p:sp>
    </p:spTree>
    <p:extLst>
      <p:ext uri="{BB962C8B-B14F-4D97-AF65-F5344CB8AC3E}">
        <p14:creationId xmlns:p14="http://schemas.microsoft.com/office/powerpoint/2010/main" val="863461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456240"/>
            <a:ext cx="10839856" cy="4973743"/>
          </a:xfrm>
        </p:spPr>
        <p:txBody>
          <a:bodyPr>
            <a:normAutofit lnSpcReduction="10000"/>
          </a:bodyPr>
          <a:lstStyle/>
          <a:p>
            <a:r>
              <a:rPr lang="en-US" dirty="0" smtClean="0"/>
              <a:t>New 2020 Unit 1				</a:t>
            </a:r>
            <a:r>
              <a:rPr lang="en-US" dirty="0" smtClean="0"/>
              <a:t>			Old </a:t>
            </a:r>
            <a:r>
              <a:rPr lang="en-US" dirty="0" smtClean="0"/>
              <a:t>2019 </a:t>
            </a:r>
          </a:p>
          <a:p>
            <a:r>
              <a:rPr lang="en-US" dirty="0" smtClean="0"/>
              <a:t>3.1 Thoughtful Product Design</a:t>
            </a:r>
          </a:p>
          <a:p>
            <a:pPr lvl="1"/>
            <a:r>
              <a:rPr lang="en-US" dirty="0" smtClean="0"/>
              <a:t>3.1.1 Reverse Engineering a Product	Reverse Engineering(6.5)</a:t>
            </a:r>
          </a:p>
          <a:p>
            <a:pPr lvl="1"/>
            <a:r>
              <a:rPr lang="en-US" dirty="0" smtClean="0"/>
              <a:t>3.1.2 Product Life Cycle			</a:t>
            </a:r>
            <a:r>
              <a:rPr lang="en-US" dirty="0" smtClean="0"/>
              <a:t>	Product </a:t>
            </a:r>
            <a:r>
              <a:rPr lang="en-US" dirty="0" smtClean="0"/>
              <a:t>Life Cycle (9.1)</a:t>
            </a:r>
          </a:p>
          <a:p>
            <a:pPr lvl="1"/>
            <a:r>
              <a:rPr lang="en-US" dirty="0"/>
              <a:t>3.1.3 Sustainable Design </a:t>
            </a:r>
            <a:r>
              <a:rPr lang="en-US" dirty="0" smtClean="0"/>
              <a:t>			</a:t>
            </a:r>
            <a:r>
              <a:rPr lang="en-US" dirty="0" smtClean="0"/>
              <a:t>	New </a:t>
            </a:r>
            <a:r>
              <a:rPr lang="en-US" dirty="0" smtClean="0"/>
              <a:t>to Curriculum</a:t>
            </a:r>
          </a:p>
          <a:p>
            <a:pPr lvl="1"/>
            <a:r>
              <a:rPr lang="en-US" dirty="0" smtClean="0"/>
              <a:t>3.1.4 Design Criteria &amp; Constraints	</a:t>
            </a:r>
            <a:r>
              <a:rPr lang="en-US" dirty="0" smtClean="0"/>
              <a:t>	Design </a:t>
            </a:r>
            <a:r>
              <a:rPr lang="en-US" dirty="0" smtClean="0"/>
              <a:t>Brief Apollo 13 (7.6)</a:t>
            </a:r>
          </a:p>
          <a:p>
            <a:pPr lvl="1"/>
            <a:r>
              <a:rPr lang="en-US" dirty="0" smtClean="0"/>
              <a:t>3.1.5 Consider the Impact			</a:t>
            </a:r>
            <a:r>
              <a:rPr lang="en-US" dirty="0" smtClean="0"/>
              <a:t>	Structural </a:t>
            </a:r>
            <a:r>
              <a:rPr lang="en-US" dirty="0" smtClean="0"/>
              <a:t>Analysis (6.4)</a:t>
            </a:r>
          </a:p>
          <a:p>
            <a:r>
              <a:rPr lang="en-US" dirty="0" smtClean="0"/>
              <a:t>3.2 More Than Parts</a:t>
            </a:r>
            <a:endParaRPr lang="en-US" dirty="0"/>
          </a:p>
          <a:p>
            <a:pPr lvl="1"/>
            <a:r>
              <a:rPr lang="en-US" dirty="0" smtClean="0"/>
              <a:t>3.2.1 Human-Centered Design		</a:t>
            </a:r>
            <a:r>
              <a:rPr lang="en-US" dirty="0" smtClean="0"/>
              <a:t>	Cams </a:t>
            </a:r>
            <a:r>
              <a:rPr lang="en-US" dirty="0" smtClean="0"/>
              <a:t>in Motion (4.5)</a:t>
            </a:r>
            <a:endParaRPr lang="en-US" dirty="0"/>
          </a:p>
          <a:p>
            <a:pPr lvl="1"/>
            <a:r>
              <a:rPr lang="en-US" dirty="0" smtClean="0"/>
              <a:t>3.2.2 Whole System Thinking		</a:t>
            </a:r>
            <a:r>
              <a:rPr lang="en-US" dirty="0" smtClean="0"/>
              <a:t>	Sub </a:t>
            </a:r>
            <a:r>
              <a:rPr lang="en-US" dirty="0" smtClean="0"/>
              <a:t>Assemblies (4.4 &amp; 7.4)</a:t>
            </a:r>
            <a:endParaRPr lang="en-US" dirty="0"/>
          </a:p>
          <a:p>
            <a:pPr lvl="1"/>
            <a:r>
              <a:rPr lang="en-US" dirty="0"/>
              <a:t>3.2.3 Generative Design </a:t>
            </a:r>
            <a:r>
              <a:rPr lang="en-US" dirty="0" smtClean="0"/>
              <a:t>			</a:t>
            </a:r>
            <a:r>
              <a:rPr lang="en-US" dirty="0" smtClean="0"/>
              <a:t>	New </a:t>
            </a:r>
            <a:r>
              <a:rPr lang="en-US" dirty="0"/>
              <a:t>to </a:t>
            </a:r>
            <a:r>
              <a:rPr lang="en-US" dirty="0" smtClean="0"/>
              <a:t>Curriculum</a:t>
            </a:r>
            <a:endParaRPr lang="en-US" dirty="0"/>
          </a:p>
          <a:p>
            <a:pPr lvl="1"/>
            <a:r>
              <a:rPr lang="en-US" dirty="0"/>
              <a:t>3.2.4 When is Good </a:t>
            </a:r>
            <a:r>
              <a:rPr lang="en-US" dirty="0" err="1"/>
              <a:t>Good</a:t>
            </a:r>
            <a:r>
              <a:rPr lang="en-US" dirty="0"/>
              <a:t> Enough? </a:t>
            </a:r>
            <a:r>
              <a:rPr lang="en-US" dirty="0" smtClean="0"/>
              <a:t>	Applied Statistics (3.5</a:t>
            </a:r>
            <a:endParaRPr lang="en-US" dirty="0"/>
          </a:p>
          <a:p>
            <a:pPr lvl="1"/>
            <a:r>
              <a:rPr lang="en-US" dirty="0" smtClean="0"/>
              <a:t>3.2.5 Gadget Design			</a:t>
            </a:r>
            <a:r>
              <a:rPr lang="en-US" dirty="0" smtClean="0"/>
              <a:t>		Solid </a:t>
            </a:r>
            <a:r>
              <a:rPr lang="en-US" dirty="0" smtClean="0"/>
              <a:t>Modeling (Unit 4 &amp; 5)</a:t>
            </a:r>
          </a:p>
          <a:p>
            <a:pPr marL="457200" lvl="1" indent="0">
              <a:buNone/>
            </a:pPr>
            <a:endParaRPr lang="en-US" dirty="0" smtClean="0"/>
          </a:p>
        </p:txBody>
      </p:sp>
    </p:spTree>
    <p:extLst>
      <p:ext uri="{BB962C8B-B14F-4D97-AF65-F5344CB8AC3E}">
        <p14:creationId xmlns:p14="http://schemas.microsoft.com/office/powerpoint/2010/main" val="1313121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456240"/>
            <a:ext cx="10839856" cy="4973743"/>
          </a:xfrm>
        </p:spPr>
        <p:txBody>
          <a:bodyPr/>
          <a:lstStyle/>
          <a:p>
            <a:r>
              <a:rPr lang="en-US" dirty="0" smtClean="0"/>
              <a:t>New 2020 Unit 1				</a:t>
            </a:r>
            <a:r>
              <a:rPr lang="en-US" dirty="0" smtClean="0"/>
              <a:t>		Old </a:t>
            </a:r>
            <a:r>
              <a:rPr lang="en-US" dirty="0" smtClean="0"/>
              <a:t>2019 </a:t>
            </a:r>
          </a:p>
          <a:p>
            <a:r>
              <a:rPr lang="en-US" dirty="0" smtClean="0"/>
              <a:t>3.3 Solve a Problem</a:t>
            </a:r>
          </a:p>
          <a:p>
            <a:pPr lvl="1"/>
            <a:r>
              <a:rPr lang="en-US" dirty="0" smtClean="0"/>
              <a:t>3.3.1 Establishing a Team			Team Norms (9.4)</a:t>
            </a:r>
          </a:p>
          <a:p>
            <a:pPr lvl="1"/>
            <a:r>
              <a:rPr lang="en-US" dirty="0" smtClean="0"/>
              <a:t>3.3.2 Project Scheduling			Gantt Chart (9.3)</a:t>
            </a:r>
          </a:p>
          <a:p>
            <a:pPr lvl="1"/>
            <a:r>
              <a:rPr lang="en-US" dirty="0" smtClean="0"/>
              <a:t>3.3.3 Engineering Consultant		Teamwork (9.3)</a:t>
            </a:r>
          </a:p>
        </p:txBody>
      </p:sp>
    </p:spTree>
    <p:extLst>
      <p:ext uri="{BB962C8B-B14F-4D97-AF65-F5344CB8AC3E}">
        <p14:creationId xmlns:p14="http://schemas.microsoft.com/office/powerpoint/2010/main" val="2152268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45" y="190027"/>
            <a:ext cx="10515600" cy="986937"/>
          </a:xfrm>
        </p:spPr>
        <p:txBody>
          <a:bodyPr/>
          <a:lstStyle/>
          <a:p>
            <a:r>
              <a:rPr lang="en-US" dirty="0" smtClean="0"/>
              <a:t>2019 to 2020 Cross Over</a:t>
            </a:r>
            <a:endParaRPr lang="en-US" dirty="0"/>
          </a:p>
        </p:txBody>
      </p:sp>
      <p:sp>
        <p:nvSpPr>
          <p:cNvPr id="3" name="Content Placeholder 2"/>
          <p:cNvSpPr>
            <a:spLocks noGrp="1"/>
          </p:cNvSpPr>
          <p:nvPr>
            <p:ph idx="1"/>
          </p:nvPr>
        </p:nvSpPr>
        <p:spPr>
          <a:xfrm>
            <a:off x="1352144" y="1388146"/>
            <a:ext cx="10839856" cy="5800594"/>
          </a:xfrm>
        </p:spPr>
        <p:txBody>
          <a:bodyPr/>
          <a:lstStyle/>
          <a:p>
            <a:r>
              <a:rPr lang="en-US" dirty="0" smtClean="0"/>
              <a:t>New 2020 Unit 2				</a:t>
            </a:r>
            <a:r>
              <a:rPr lang="en-US" dirty="0" smtClean="0"/>
              <a:t>				Old </a:t>
            </a:r>
            <a:r>
              <a:rPr lang="en-US" dirty="0" smtClean="0"/>
              <a:t>2019 </a:t>
            </a:r>
          </a:p>
          <a:p>
            <a:r>
              <a:rPr lang="en-US" dirty="0" smtClean="0"/>
              <a:t>4.1 Making Things Move</a:t>
            </a:r>
          </a:p>
          <a:p>
            <a:pPr lvl="1"/>
            <a:r>
              <a:rPr lang="en-US" dirty="0" smtClean="0"/>
              <a:t>4.1.1 Reverse Engineering a Mechanism	Automata (8.2)</a:t>
            </a:r>
          </a:p>
          <a:p>
            <a:pPr lvl="1"/>
            <a:r>
              <a:rPr lang="en-US" dirty="0" smtClean="0"/>
              <a:t>4.1.2 Cams Make the World go Round	</a:t>
            </a:r>
            <a:r>
              <a:rPr lang="en-US" dirty="0" smtClean="0"/>
              <a:t>	Mathematical </a:t>
            </a:r>
            <a:r>
              <a:rPr lang="en-US" dirty="0" smtClean="0"/>
              <a:t>Modeling (4.4)</a:t>
            </a:r>
          </a:p>
          <a:p>
            <a:pPr lvl="1"/>
            <a:r>
              <a:rPr lang="en-US" dirty="0" smtClean="0"/>
              <a:t>4.1.3 Mechanisms of Motions 		</a:t>
            </a:r>
            <a:r>
              <a:rPr lang="en-US" dirty="0" smtClean="0"/>
              <a:t>		Cams </a:t>
            </a:r>
            <a:r>
              <a:rPr lang="en-US" dirty="0" smtClean="0"/>
              <a:t>in Motion (4.5)</a:t>
            </a:r>
          </a:p>
          <a:p>
            <a:pPr lvl="1"/>
            <a:r>
              <a:rPr lang="en-US" dirty="0" smtClean="0"/>
              <a:t>4.1.4 Modeling Mechanism Motion		</a:t>
            </a:r>
            <a:r>
              <a:rPr lang="en-US" dirty="0" smtClean="0"/>
              <a:t>	Model </a:t>
            </a:r>
            <a:r>
              <a:rPr lang="en-US" dirty="0" smtClean="0"/>
              <a:t>Creation (4.2)</a:t>
            </a:r>
          </a:p>
          <a:p>
            <a:pPr lvl="1"/>
            <a:r>
              <a:rPr lang="en-US" dirty="0" smtClean="0"/>
              <a:t>4.1.5 Cams in Motion	 		</a:t>
            </a:r>
            <a:r>
              <a:rPr lang="en-US" dirty="0" smtClean="0"/>
              <a:t>			Cams </a:t>
            </a:r>
            <a:r>
              <a:rPr lang="en-US" dirty="0" smtClean="0"/>
              <a:t>in Motion (4.5)</a:t>
            </a:r>
          </a:p>
          <a:p>
            <a:pPr lvl="1"/>
            <a:r>
              <a:rPr lang="en-US" dirty="0" smtClean="0"/>
              <a:t>4.1.6 Design a Cam			</a:t>
            </a:r>
            <a:r>
              <a:rPr lang="en-US" dirty="0" smtClean="0"/>
              <a:t>			</a:t>
            </a:r>
            <a:r>
              <a:rPr lang="en-US" dirty="0"/>
              <a:t>Design a </a:t>
            </a:r>
            <a:r>
              <a:rPr lang="en-US" dirty="0" smtClean="0"/>
              <a:t>Cam (4.6)</a:t>
            </a:r>
          </a:p>
          <a:p>
            <a:pPr lvl="1"/>
            <a:r>
              <a:rPr lang="en-US" dirty="0" smtClean="0"/>
              <a:t>4.1.7 Simulating a Cam		</a:t>
            </a:r>
            <a:r>
              <a:rPr lang="en-US" dirty="0"/>
              <a:t>	</a:t>
            </a:r>
            <a:r>
              <a:rPr lang="en-US" dirty="0" smtClean="0"/>
              <a:t>		Cams </a:t>
            </a:r>
            <a:r>
              <a:rPr lang="en-US" dirty="0"/>
              <a:t>in Motion (4.5</a:t>
            </a:r>
            <a:r>
              <a:rPr lang="en-US" dirty="0" smtClean="0"/>
              <a:t>)</a:t>
            </a:r>
          </a:p>
          <a:p>
            <a:pPr lvl="1"/>
            <a:r>
              <a:rPr lang="en-US" dirty="0" smtClean="0"/>
              <a:t>4.1.8 Shoebox Automation		</a:t>
            </a:r>
            <a:r>
              <a:rPr lang="en-US" dirty="0"/>
              <a:t> </a:t>
            </a:r>
            <a:r>
              <a:rPr lang="en-US" dirty="0" smtClean="0"/>
              <a:t>		Automata </a:t>
            </a:r>
            <a:r>
              <a:rPr lang="en-US" dirty="0"/>
              <a:t>(8.2)</a:t>
            </a:r>
            <a:endParaRPr lang="en-US" dirty="0" smtClean="0"/>
          </a:p>
          <a:p>
            <a:pPr marL="0" indent="0">
              <a:buNone/>
            </a:pPr>
            <a:endParaRPr lang="en-US" dirty="0"/>
          </a:p>
        </p:txBody>
      </p:sp>
    </p:spTree>
    <p:extLst>
      <p:ext uri="{BB962C8B-B14F-4D97-AF65-F5344CB8AC3E}">
        <p14:creationId xmlns:p14="http://schemas.microsoft.com/office/powerpoint/2010/main" val="1714893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45" y="190027"/>
            <a:ext cx="10515600" cy="986937"/>
          </a:xfrm>
        </p:spPr>
        <p:txBody>
          <a:bodyPr/>
          <a:lstStyle/>
          <a:p>
            <a:r>
              <a:rPr lang="en-US" dirty="0" smtClean="0"/>
              <a:t>2019 to 2020 Cross Over</a:t>
            </a:r>
            <a:endParaRPr lang="en-US" dirty="0"/>
          </a:p>
        </p:txBody>
      </p:sp>
      <p:sp>
        <p:nvSpPr>
          <p:cNvPr id="3" name="Content Placeholder 2"/>
          <p:cNvSpPr>
            <a:spLocks noGrp="1"/>
          </p:cNvSpPr>
          <p:nvPr>
            <p:ph idx="1"/>
          </p:nvPr>
        </p:nvSpPr>
        <p:spPr>
          <a:xfrm>
            <a:off x="818745" y="1057406"/>
            <a:ext cx="10839856" cy="5800594"/>
          </a:xfrm>
        </p:spPr>
        <p:txBody>
          <a:bodyPr>
            <a:normAutofit lnSpcReduction="10000"/>
          </a:bodyPr>
          <a:lstStyle/>
          <a:p>
            <a:r>
              <a:rPr lang="en-US" dirty="0" smtClean="0"/>
              <a:t>New 2020 Unit 2				</a:t>
            </a:r>
            <a:r>
              <a:rPr lang="en-US" dirty="0" smtClean="0"/>
              <a:t>			Old </a:t>
            </a:r>
            <a:r>
              <a:rPr lang="en-US" dirty="0" smtClean="0"/>
              <a:t>2019 </a:t>
            </a:r>
          </a:p>
          <a:p>
            <a:r>
              <a:rPr lang="en-US" dirty="0" smtClean="0"/>
              <a:t>4.2 May the Force Be With You</a:t>
            </a:r>
            <a:endParaRPr lang="en-US" dirty="0"/>
          </a:p>
          <a:p>
            <a:pPr lvl="1"/>
            <a:r>
              <a:rPr lang="en-US" dirty="0" smtClean="0"/>
              <a:t>4.2.1 Force Springs Eternal		</a:t>
            </a:r>
            <a:r>
              <a:rPr lang="en-US" dirty="0" smtClean="0"/>
              <a:t>		New </a:t>
            </a:r>
            <a:r>
              <a:rPr lang="en-US" dirty="0" smtClean="0"/>
              <a:t>to Curriculum</a:t>
            </a:r>
            <a:endParaRPr lang="en-US" dirty="0"/>
          </a:p>
          <a:p>
            <a:pPr lvl="1"/>
            <a:r>
              <a:rPr lang="en-US" dirty="0" smtClean="0"/>
              <a:t>4.2.2 Friction is a real Drag		</a:t>
            </a:r>
            <a:r>
              <a:rPr lang="en-US" dirty="0" smtClean="0"/>
              <a:t>		New </a:t>
            </a:r>
            <a:r>
              <a:rPr lang="en-US" dirty="0" smtClean="0"/>
              <a:t>to Curriculum</a:t>
            </a:r>
            <a:endParaRPr lang="en-US" dirty="0"/>
          </a:p>
          <a:p>
            <a:pPr lvl="1"/>
            <a:r>
              <a:rPr lang="en-US" dirty="0" smtClean="0"/>
              <a:t>4.2.3 Fighting Friction			</a:t>
            </a:r>
            <a:r>
              <a:rPr lang="en-US" dirty="0" smtClean="0"/>
              <a:t>		New </a:t>
            </a:r>
            <a:r>
              <a:rPr lang="en-US" dirty="0" smtClean="0"/>
              <a:t>to Curriculum</a:t>
            </a:r>
            <a:endParaRPr lang="en-US" dirty="0"/>
          </a:p>
          <a:p>
            <a:pPr lvl="1"/>
            <a:r>
              <a:rPr lang="en-US" dirty="0" smtClean="0"/>
              <a:t>4.2.4 Friction Design: friend or Foe  	</a:t>
            </a:r>
            <a:r>
              <a:rPr lang="en-US" dirty="0" smtClean="0"/>
              <a:t>	New </a:t>
            </a:r>
            <a:r>
              <a:rPr lang="en-US" dirty="0" smtClean="0"/>
              <a:t>to Curriculum</a:t>
            </a:r>
            <a:endParaRPr lang="en-US" dirty="0"/>
          </a:p>
          <a:p>
            <a:pPr lvl="1"/>
            <a:r>
              <a:rPr lang="en-US" dirty="0" smtClean="0"/>
              <a:t>4.2.5 Automata Design Challenge 		Automata (8.2)</a:t>
            </a:r>
            <a:endParaRPr lang="en-US" dirty="0"/>
          </a:p>
          <a:p>
            <a:r>
              <a:rPr lang="en-US" dirty="0"/>
              <a:t>4.3 </a:t>
            </a:r>
            <a:r>
              <a:rPr lang="en-US" dirty="0" smtClean="0"/>
              <a:t>Automating Motion </a:t>
            </a:r>
            <a:endParaRPr lang="en-US" dirty="0"/>
          </a:p>
          <a:p>
            <a:pPr lvl="1"/>
            <a:r>
              <a:rPr lang="en-US" dirty="0"/>
              <a:t>4.3.1 </a:t>
            </a:r>
            <a:r>
              <a:rPr lang="en-US" dirty="0" smtClean="0"/>
              <a:t>Circuits Basics</a:t>
            </a:r>
            <a:r>
              <a:rPr lang="en-US" dirty="0"/>
              <a:t>			</a:t>
            </a:r>
            <a:r>
              <a:rPr lang="en-US" dirty="0" smtClean="0"/>
              <a:t>		New </a:t>
            </a:r>
            <a:r>
              <a:rPr lang="en-US" dirty="0" smtClean="0"/>
              <a:t>to Curriculum</a:t>
            </a:r>
            <a:endParaRPr lang="en-US" dirty="0"/>
          </a:p>
          <a:p>
            <a:pPr lvl="1"/>
            <a:r>
              <a:rPr lang="en-US" dirty="0"/>
              <a:t>4.3.2 </a:t>
            </a:r>
            <a:r>
              <a:rPr lang="en-US" dirty="0" smtClean="0"/>
              <a:t>Fun with Motors</a:t>
            </a:r>
            <a:r>
              <a:rPr lang="en-US" dirty="0"/>
              <a:t>			</a:t>
            </a:r>
            <a:r>
              <a:rPr lang="en-US" dirty="0" smtClean="0"/>
              <a:t>		New </a:t>
            </a:r>
            <a:r>
              <a:rPr lang="en-US" dirty="0" smtClean="0"/>
              <a:t>to Curriculum</a:t>
            </a:r>
            <a:endParaRPr lang="en-US" dirty="0"/>
          </a:p>
          <a:p>
            <a:pPr lvl="1"/>
            <a:r>
              <a:rPr lang="en-US" dirty="0"/>
              <a:t>4.3.3 </a:t>
            </a:r>
            <a:r>
              <a:rPr lang="en-US" dirty="0" smtClean="0"/>
              <a:t>Automata Redesign	</a:t>
            </a:r>
            <a:r>
              <a:rPr lang="en-US" dirty="0"/>
              <a:t>		</a:t>
            </a:r>
            <a:r>
              <a:rPr lang="en-US" dirty="0" smtClean="0"/>
              <a:t>	New </a:t>
            </a:r>
            <a:r>
              <a:rPr lang="en-US" dirty="0" smtClean="0"/>
              <a:t>to Curriculum</a:t>
            </a:r>
            <a:endParaRPr lang="en-US" dirty="0"/>
          </a:p>
          <a:p>
            <a:r>
              <a:rPr lang="en-US" dirty="0" smtClean="0"/>
              <a:t>4.4 All Together Now</a:t>
            </a:r>
            <a:endParaRPr lang="en-US" dirty="0"/>
          </a:p>
          <a:p>
            <a:pPr lvl="1"/>
            <a:r>
              <a:rPr lang="en-US" dirty="0"/>
              <a:t>4.4.1 </a:t>
            </a:r>
            <a:r>
              <a:rPr lang="en-US" dirty="0" smtClean="0"/>
              <a:t>Move with a Purpose</a:t>
            </a:r>
            <a:r>
              <a:rPr lang="en-US" dirty="0"/>
              <a:t>		</a:t>
            </a:r>
            <a:r>
              <a:rPr lang="en-US" dirty="0" smtClean="0"/>
              <a:t>		New </a:t>
            </a:r>
            <a:r>
              <a:rPr lang="en-US" dirty="0" smtClean="0"/>
              <a:t>to </a:t>
            </a:r>
            <a:r>
              <a:rPr lang="en-US" dirty="0" err="1" smtClean="0"/>
              <a:t>Curriculm</a:t>
            </a:r>
            <a:endParaRPr lang="en-US" dirty="0" smtClean="0"/>
          </a:p>
          <a:p>
            <a:pPr lvl="1"/>
            <a:r>
              <a:rPr lang="en-US" dirty="0" smtClean="0"/>
              <a:t>4.4.2 Engineering for a Change</a:t>
            </a:r>
          </a:p>
          <a:p>
            <a:pPr marL="914400" lvl="2" indent="0">
              <a:buNone/>
            </a:pPr>
            <a:r>
              <a:rPr lang="en-US" dirty="0" smtClean="0"/>
              <a:t>(Optional)</a:t>
            </a:r>
            <a:endParaRPr lang="en-US" dirty="0"/>
          </a:p>
          <a:p>
            <a:pPr marL="457200" lvl="1" indent="0">
              <a:buNone/>
            </a:pPr>
            <a:endParaRPr lang="en-US" dirty="0" smtClean="0"/>
          </a:p>
        </p:txBody>
      </p:sp>
    </p:spTree>
    <p:extLst>
      <p:ext uri="{BB962C8B-B14F-4D97-AF65-F5344CB8AC3E}">
        <p14:creationId xmlns:p14="http://schemas.microsoft.com/office/powerpoint/2010/main" val="3704187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PLTW Distance Learning embedded within the IED Curriculum</a:t>
            </a:r>
            <a:r>
              <a:rPr lang="en-US" dirty="0"/>
              <a:t/>
            </a:r>
            <a:br>
              <a:rPr lang="en-US" dirty="0"/>
            </a:br>
            <a:endParaRPr lang="en-US" dirty="0"/>
          </a:p>
        </p:txBody>
      </p:sp>
      <p:sp>
        <p:nvSpPr>
          <p:cNvPr id="3" name="Content Placeholder 2"/>
          <p:cNvSpPr>
            <a:spLocks noGrp="1"/>
          </p:cNvSpPr>
          <p:nvPr>
            <p:ph idx="1"/>
          </p:nvPr>
        </p:nvSpPr>
        <p:spPr/>
        <p:txBody>
          <a:bodyPr/>
          <a:lstStyle/>
          <a:p>
            <a:r>
              <a:rPr lang="en-US" b="1" i="1" dirty="0" smtClean="0">
                <a:solidFill>
                  <a:srgbClr val="FFFF00"/>
                </a:solidFill>
              </a:rPr>
              <a:t>Demo:  </a:t>
            </a:r>
            <a:r>
              <a:rPr lang="en-US" dirty="0" smtClean="0"/>
              <a:t>Found in the IED Teacher Guide</a:t>
            </a:r>
          </a:p>
          <a:p>
            <a:r>
              <a:rPr lang="en-US" dirty="0" smtClean="0"/>
              <a:t>Note:  This is a developing and rolling process</a:t>
            </a:r>
            <a:endParaRPr lang="en-US" dirty="0"/>
          </a:p>
        </p:txBody>
      </p:sp>
    </p:spTree>
    <p:extLst>
      <p:ext uri="{BB962C8B-B14F-4D97-AF65-F5344CB8AC3E}">
        <p14:creationId xmlns:p14="http://schemas.microsoft.com/office/powerpoint/2010/main" val="3724543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5204167" y="305900"/>
            <a:ext cx="6746000" cy="763600"/>
          </a:xfrm>
          <a:prstGeom prst="rect">
            <a:avLst/>
          </a:prstGeom>
        </p:spPr>
        <p:txBody>
          <a:bodyPr spcFirstLastPara="1" vert="horz" wrap="square" lIns="121900" tIns="121900" rIns="121900" bIns="121900" rtlCol="0" anchor="t" anchorCtr="0">
            <a:noAutofit/>
          </a:bodyPr>
          <a:lstStyle/>
          <a:p>
            <a:pPr algn="ctr"/>
            <a:r>
              <a:rPr lang="en" sz="2400" b="1" u="sng"/>
              <a:t>Technology Education Association of Illinois</a:t>
            </a:r>
            <a:endParaRPr sz="2400" b="1" u="sng"/>
          </a:p>
        </p:txBody>
      </p:sp>
      <p:sp>
        <p:nvSpPr>
          <p:cNvPr id="63" name="Google Shape;63;p14"/>
          <p:cNvSpPr txBox="1">
            <a:spLocks noGrp="1"/>
          </p:cNvSpPr>
          <p:nvPr>
            <p:ph type="body" idx="1"/>
          </p:nvPr>
        </p:nvSpPr>
        <p:spPr>
          <a:xfrm>
            <a:off x="5276167" y="1069500"/>
            <a:ext cx="6602000" cy="5321200"/>
          </a:xfrm>
          <a:prstGeom prst="rect">
            <a:avLst/>
          </a:prstGeom>
        </p:spPr>
        <p:txBody>
          <a:bodyPr spcFirstLastPara="1" vert="horz" wrap="square" lIns="121900" tIns="121900" rIns="121900" bIns="121900" rtlCol="0" anchor="t" anchorCtr="0">
            <a:noAutofit/>
          </a:bodyPr>
          <a:lstStyle/>
          <a:p>
            <a:pPr marL="601130" indent="-457200">
              <a:buClr>
                <a:srgbClr val="000000"/>
              </a:buClr>
              <a:buSzPts val="1900"/>
            </a:pPr>
            <a:r>
              <a:rPr lang="en" sz="2533" dirty="0"/>
              <a:t>Promote STEM Education in Illinois</a:t>
            </a:r>
            <a:endParaRPr sz="2533" dirty="0"/>
          </a:p>
          <a:p>
            <a:pPr indent="-465655">
              <a:buClr>
                <a:srgbClr val="000000"/>
              </a:buClr>
              <a:buSzPts val="1900"/>
            </a:pPr>
            <a:r>
              <a:rPr lang="en" sz="2533" dirty="0"/>
              <a:t>Support STEM Teachers in Illinois</a:t>
            </a:r>
            <a:endParaRPr sz="2533" dirty="0"/>
          </a:p>
          <a:p>
            <a:pPr indent="-465655">
              <a:buClr>
                <a:srgbClr val="000000"/>
              </a:buClr>
              <a:buSzPts val="1900"/>
            </a:pPr>
            <a:r>
              <a:rPr lang="en" sz="2533" dirty="0"/>
              <a:t>Recognize Outstanding MS and HS STEM Teachers with TEAI TEacher of the Year Award and Outstanding STEM Programs with TEAI Program of the Year Award   </a:t>
            </a:r>
            <a:endParaRPr sz="2533" dirty="0"/>
          </a:p>
          <a:p>
            <a:pPr indent="-465655">
              <a:buClr>
                <a:srgbClr val="000000"/>
              </a:buClr>
              <a:buSzPts val="1900"/>
            </a:pPr>
            <a:r>
              <a:rPr lang="en" sz="2533" dirty="0"/>
              <a:t>Provide STEM Students with Student Technology Challenges to win scholarships</a:t>
            </a:r>
            <a:endParaRPr sz="2533" dirty="0"/>
          </a:p>
          <a:p>
            <a:pPr indent="-465655">
              <a:buClr>
                <a:srgbClr val="000000"/>
              </a:buClr>
              <a:buSzPts val="1900"/>
            </a:pPr>
            <a:r>
              <a:rPr lang="en" sz="2533" dirty="0"/>
              <a:t>Annual Conference and year long networking with ITEC </a:t>
            </a:r>
            <a:endParaRPr sz="2533" dirty="0"/>
          </a:p>
          <a:p>
            <a:pPr marL="0" indent="0">
              <a:spcBef>
                <a:spcPts val="2133"/>
              </a:spcBef>
              <a:spcAft>
                <a:spcPts val="2133"/>
              </a:spcAft>
              <a:buNone/>
            </a:pPr>
            <a:endParaRPr dirty="0"/>
          </a:p>
        </p:txBody>
      </p:sp>
      <p:pic>
        <p:nvPicPr>
          <p:cNvPr id="64" name="Google Shape;64;p14"/>
          <p:cNvPicPr preferRelativeResize="0"/>
          <p:nvPr/>
        </p:nvPicPr>
        <p:blipFill>
          <a:blip r:embed="rId3">
            <a:alphaModFix/>
          </a:blip>
          <a:stretch>
            <a:fillRect/>
          </a:stretch>
        </p:blipFill>
        <p:spPr>
          <a:xfrm>
            <a:off x="350300" y="451733"/>
            <a:ext cx="4680267" cy="6035600"/>
          </a:xfrm>
          <a:prstGeom prst="rect">
            <a:avLst/>
          </a:prstGeom>
          <a:noFill/>
          <a:ln>
            <a:noFill/>
          </a:ln>
        </p:spPr>
      </p:pic>
    </p:spTree>
    <p:extLst>
      <p:ext uri="{BB962C8B-B14F-4D97-AF65-F5344CB8AC3E}">
        <p14:creationId xmlns:p14="http://schemas.microsoft.com/office/powerpoint/2010/main" val="1142172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PLTW Distance Learning created by PLTW Master Teachers</a:t>
            </a:r>
            <a:br>
              <a:rPr lang="en-US" dirty="0"/>
            </a:br>
            <a:endParaRPr lang="en-US" dirty="0"/>
          </a:p>
        </p:txBody>
      </p:sp>
      <p:sp>
        <p:nvSpPr>
          <p:cNvPr id="3" name="Content Placeholder 2"/>
          <p:cNvSpPr>
            <a:spLocks noGrp="1"/>
          </p:cNvSpPr>
          <p:nvPr>
            <p:ph idx="1"/>
          </p:nvPr>
        </p:nvSpPr>
        <p:spPr/>
        <p:txBody>
          <a:bodyPr/>
          <a:lstStyle/>
          <a:p>
            <a:r>
              <a:rPr lang="en-US" sz="1800" dirty="0"/>
              <a:t>Last Spring, Master Teachers got together and created resources for other PLTW teachers to use while Distance Learning.  Please use the link below to access multiple resources to use throughout all PLTW Engineering courses.</a:t>
            </a:r>
          </a:p>
          <a:p>
            <a:pPr lvl="1"/>
            <a:r>
              <a:rPr lang="en-US" sz="2600" dirty="0"/>
              <a:t>http://tinyurl.com/pltwdistancelearning</a:t>
            </a:r>
          </a:p>
          <a:p>
            <a:endParaRPr lang="en-US" dirty="0"/>
          </a:p>
        </p:txBody>
      </p:sp>
    </p:spTree>
    <p:extLst>
      <p:ext uri="{BB962C8B-B14F-4D97-AF65-F5344CB8AC3E}">
        <p14:creationId xmlns:p14="http://schemas.microsoft.com/office/powerpoint/2010/main" val="3206879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a:t>
            </a:r>
            <a:r>
              <a:rPr lang="en-US" dirty="0"/>
              <a:t>Learning-What should our focus be on at this time?</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Distance Learning Kit Creation</a:t>
            </a:r>
          </a:p>
          <a:p>
            <a:pPr lvl="1"/>
            <a:r>
              <a:rPr lang="en-US" dirty="0">
                <a:hlinkClick r:id="rId2"/>
              </a:rPr>
              <a:t>https://sites.google.com/pkyonge.ufl.edu/accessiblepltwstemcurriculums/home</a:t>
            </a:r>
            <a:endParaRPr lang="en-US" dirty="0" smtClean="0"/>
          </a:p>
          <a:p>
            <a:r>
              <a:rPr lang="en-US" dirty="0" smtClean="0"/>
              <a:t>PLTW Teachers on YouTube:</a:t>
            </a:r>
          </a:p>
          <a:p>
            <a:pPr lvl="1"/>
            <a:r>
              <a:rPr lang="en-US" dirty="0" smtClean="0"/>
              <a:t>Mark </a:t>
            </a:r>
            <a:r>
              <a:rPr lang="en-US" dirty="0" err="1" smtClean="0"/>
              <a:t>Mcallister</a:t>
            </a:r>
            <a:r>
              <a:rPr lang="en-US" dirty="0" smtClean="0"/>
              <a:t>- IED </a:t>
            </a:r>
            <a:r>
              <a:rPr lang="en-US" dirty="0" smtClean="0">
                <a:hlinkClick r:id="rId3"/>
              </a:rPr>
              <a:t>https</a:t>
            </a:r>
            <a:r>
              <a:rPr lang="en-US" dirty="0">
                <a:hlinkClick r:id="rId3"/>
              </a:rPr>
              <a:t>://</a:t>
            </a:r>
            <a:r>
              <a:rPr lang="en-US" dirty="0" smtClean="0">
                <a:hlinkClick r:id="rId3"/>
              </a:rPr>
              <a:t>www.youtube.com/user/MrMarkmc1977</a:t>
            </a:r>
            <a:endParaRPr lang="en-US" dirty="0" smtClean="0"/>
          </a:p>
          <a:p>
            <a:pPr lvl="1"/>
            <a:r>
              <a:rPr lang="en-US" dirty="0" smtClean="0"/>
              <a:t>Craig Hughes-Fusion and Inventor </a:t>
            </a:r>
            <a:r>
              <a:rPr lang="en-US" dirty="0" smtClean="0">
                <a:hlinkClick r:id="rId4"/>
              </a:rPr>
              <a:t>https</a:t>
            </a:r>
            <a:r>
              <a:rPr lang="en-US" dirty="0">
                <a:hlinkClick r:id="rId4"/>
              </a:rPr>
              <a:t>://www.youtube.com/channel/UCLKa1jTWuZeKawHm60x9W7w</a:t>
            </a:r>
            <a:endParaRPr lang="en-US" dirty="0" smtClean="0"/>
          </a:p>
          <a:p>
            <a:pPr lvl="1"/>
            <a:r>
              <a:rPr lang="en-US" dirty="0" smtClean="0"/>
              <a:t>Brett </a:t>
            </a:r>
            <a:r>
              <a:rPr lang="en-US" dirty="0" err="1" smtClean="0"/>
              <a:t>Kisker</a:t>
            </a:r>
            <a:r>
              <a:rPr lang="en-US" dirty="0" smtClean="0"/>
              <a:t>- IED </a:t>
            </a:r>
            <a:r>
              <a:rPr lang="en-US" dirty="0" smtClean="0">
                <a:hlinkClick r:id="rId5"/>
              </a:rPr>
              <a:t>https</a:t>
            </a:r>
            <a:r>
              <a:rPr lang="en-US" dirty="0">
                <a:hlinkClick r:id="rId5"/>
              </a:rPr>
              <a:t>://</a:t>
            </a:r>
            <a:r>
              <a:rPr lang="en-US" dirty="0" smtClean="0">
                <a:hlinkClick r:id="rId5"/>
              </a:rPr>
              <a:t>www.youtube.com/user/kisker87</a:t>
            </a:r>
            <a:endParaRPr lang="en-US" dirty="0" smtClean="0"/>
          </a:p>
          <a:p>
            <a:pPr lvl="1"/>
            <a:r>
              <a:rPr lang="en-US" dirty="0" smtClean="0"/>
              <a:t>Austin Williams (</a:t>
            </a:r>
            <a:r>
              <a:rPr lang="en-US" dirty="0" err="1" smtClean="0"/>
              <a:t>LearnItDoItMakeIt</a:t>
            </a:r>
            <a:r>
              <a:rPr lang="en-US" dirty="0" smtClean="0"/>
              <a:t>)- Fusion and </a:t>
            </a:r>
            <a:r>
              <a:rPr lang="en-US" dirty="0" err="1" smtClean="0"/>
              <a:t>OnShape</a:t>
            </a:r>
            <a:r>
              <a:rPr lang="en-US" dirty="0" smtClean="0"/>
              <a:t> </a:t>
            </a:r>
            <a:r>
              <a:rPr lang="en-US" dirty="0" smtClean="0">
                <a:hlinkClick r:id="rId6"/>
              </a:rPr>
              <a:t>https</a:t>
            </a:r>
            <a:r>
              <a:rPr lang="en-US" dirty="0">
                <a:hlinkClick r:id="rId6"/>
              </a:rPr>
              <a:t>://</a:t>
            </a:r>
            <a:r>
              <a:rPr lang="en-US" dirty="0" smtClean="0">
                <a:hlinkClick r:id="rId6"/>
              </a:rPr>
              <a:t>www.youtube.com/channel/UCEmy-4H6FN6Wi_dAdA4BNig</a:t>
            </a:r>
            <a:endParaRPr lang="en-US" dirty="0" smtClean="0"/>
          </a:p>
          <a:p>
            <a:pPr lvl="1"/>
            <a:r>
              <a:rPr lang="en-US" dirty="0" smtClean="0"/>
              <a:t>Carl Conrad- IED </a:t>
            </a:r>
            <a:r>
              <a:rPr lang="en-US" dirty="0">
                <a:hlinkClick r:id="rId7"/>
              </a:rPr>
              <a:t>https://</a:t>
            </a:r>
            <a:r>
              <a:rPr lang="en-US" dirty="0" smtClean="0">
                <a:hlinkClick r:id="rId7"/>
              </a:rPr>
              <a:t>www.youtube.com/channel/UCcO5GN9CeO7Wem1uuHt9Iew/videos</a:t>
            </a:r>
            <a:endParaRPr lang="en-US" dirty="0" smtClean="0"/>
          </a:p>
          <a:p>
            <a:pPr lvl="1"/>
            <a:r>
              <a:rPr lang="en-US" dirty="0" smtClean="0"/>
              <a:t>Corey Duzan- IED/Inventor/Fusion/</a:t>
            </a:r>
            <a:r>
              <a:rPr lang="en-US" dirty="0" err="1" smtClean="0"/>
              <a:t>OnShape</a:t>
            </a:r>
            <a:r>
              <a:rPr lang="en-US" dirty="0" smtClean="0"/>
              <a:t> </a:t>
            </a:r>
            <a:r>
              <a:rPr lang="en-US" dirty="0" smtClean="0">
                <a:hlinkClick r:id="rId8"/>
              </a:rPr>
              <a:t>https</a:t>
            </a:r>
            <a:r>
              <a:rPr lang="en-US" dirty="0">
                <a:hlinkClick r:id="rId8"/>
              </a:rPr>
              <a:t>://</a:t>
            </a:r>
            <a:r>
              <a:rPr lang="en-US" dirty="0" smtClean="0">
                <a:hlinkClick r:id="rId8"/>
              </a:rPr>
              <a:t>www.youtube.com/channel/UCKt59_hIWEhN1VeouP8Fv2Q/videos</a:t>
            </a:r>
            <a:endParaRPr lang="en-US" dirty="0" smtClean="0"/>
          </a:p>
          <a:p>
            <a:pPr lvl="1"/>
            <a:endParaRPr lang="en-US" dirty="0"/>
          </a:p>
        </p:txBody>
      </p:sp>
    </p:spTree>
    <p:extLst>
      <p:ext uri="{BB962C8B-B14F-4D97-AF65-F5344CB8AC3E}">
        <p14:creationId xmlns:p14="http://schemas.microsoft.com/office/powerpoint/2010/main" val="902973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Tricky Fusion 360 Topics from Core Training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FF00"/>
                </a:solidFill>
              </a:rPr>
              <a:t>Selfie Stick Assembly in </a:t>
            </a:r>
            <a:r>
              <a:rPr lang="en-US" dirty="0" smtClean="0">
                <a:solidFill>
                  <a:srgbClr val="FFFF00"/>
                </a:solidFill>
              </a:rPr>
              <a:t>Fusion360</a:t>
            </a:r>
          </a:p>
          <a:p>
            <a:pPr lvl="1"/>
            <a:r>
              <a:rPr lang="en-US" dirty="0"/>
              <a:t>https://youtu.be/PPu16In34f4</a:t>
            </a:r>
          </a:p>
          <a:p>
            <a:r>
              <a:rPr lang="en-US" dirty="0">
                <a:solidFill>
                  <a:srgbClr val="FFFF00"/>
                </a:solidFill>
              </a:rPr>
              <a:t>Creating an Exploded View Animation of a Selfie Stick in Fusion </a:t>
            </a:r>
            <a:r>
              <a:rPr lang="en-US" dirty="0" smtClean="0">
                <a:solidFill>
                  <a:srgbClr val="FFFF00"/>
                </a:solidFill>
              </a:rPr>
              <a:t>360</a:t>
            </a:r>
          </a:p>
          <a:p>
            <a:pPr lvl="1"/>
            <a:r>
              <a:rPr lang="en-US" dirty="0"/>
              <a:t>https://youtu.be/djXMJj4rmF4</a:t>
            </a:r>
          </a:p>
          <a:p>
            <a:r>
              <a:rPr lang="en-US" dirty="0">
                <a:solidFill>
                  <a:srgbClr val="FFFF00"/>
                </a:solidFill>
              </a:rPr>
              <a:t>Creating an Exploded View Drawing of a Selfie Stick with Balloons and a Parts List in </a:t>
            </a:r>
            <a:r>
              <a:rPr lang="en-US" dirty="0" smtClean="0">
                <a:solidFill>
                  <a:srgbClr val="FFFF00"/>
                </a:solidFill>
              </a:rPr>
              <a:t>Fusion</a:t>
            </a:r>
          </a:p>
          <a:p>
            <a:pPr lvl="1"/>
            <a:r>
              <a:rPr lang="en-US" dirty="0"/>
              <a:t>https://youtu.be/GWeBGHoYFLw</a:t>
            </a:r>
          </a:p>
          <a:p>
            <a:r>
              <a:rPr lang="en-US" dirty="0">
                <a:solidFill>
                  <a:srgbClr val="FFFF00"/>
                </a:solidFill>
              </a:rPr>
              <a:t>Heart Cam Creation in Fusion 360 Using Parametric </a:t>
            </a:r>
            <a:r>
              <a:rPr lang="en-US" dirty="0" smtClean="0">
                <a:solidFill>
                  <a:srgbClr val="FFFF00"/>
                </a:solidFill>
              </a:rPr>
              <a:t>Equations</a:t>
            </a:r>
          </a:p>
          <a:p>
            <a:pPr lvl="1"/>
            <a:r>
              <a:rPr lang="en-US" dirty="0"/>
              <a:t>https://youtu.be/rLijRzPug8o</a:t>
            </a:r>
          </a:p>
          <a:p>
            <a:r>
              <a:rPr lang="en-US" dirty="0">
                <a:solidFill>
                  <a:srgbClr val="FFFF00"/>
                </a:solidFill>
              </a:rPr>
              <a:t>Generative Design of a Chair in Fusion </a:t>
            </a:r>
            <a:r>
              <a:rPr lang="en-US" dirty="0" smtClean="0">
                <a:solidFill>
                  <a:srgbClr val="FFFF00"/>
                </a:solidFill>
              </a:rPr>
              <a:t>360</a:t>
            </a:r>
          </a:p>
          <a:p>
            <a:pPr lvl="1"/>
            <a:r>
              <a:rPr lang="en-US" dirty="0"/>
              <a:t>https://youtu.be/Ve2XS_QuuLk</a:t>
            </a:r>
          </a:p>
          <a:p>
            <a:r>
              <a:rPr lang="it-IT" dirty="0">
                <a:solidFill>
                  <a:srgbClr val="FFFF00"/>
                </a:solidFill>
              </a:rPr>
              <a:t>Trammel Toy Base Creation in Fusion 360</a:t>
            </a:r>
          </a:p>
          <a:p>
            <a:pPr lvl="1"/>
            <a:r>
              <a:rPr lang="it-IT" dirty="0"/>
              <a:t>https://</a:t>
            </a:r>
            <a:r>
              <a:rPr lang="it-IT" dirty="0" smtClean="0"/>
              <a:t>youtu.be/FHWl3NVDy_c</a:t>
            </a:r>
            <a:endParaRPr lang="en-US" dirty="0" smtClean="0"/>
          </a:p>
        </p:txBody>
      </p:sp>
    </p:spTree>
    <p:extLst>
      <p:ext uri="{BB962C8B-B14F-4D97-AF65-F5344CB8AC3E}">
        <p14:creationId xmlns:p14="http://schemas.microsoft.com/office/powerpoint/2010/main" val="2239845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Tricky Fusion 360 Topics from Core </a:t>
            </a:r>
            <a:r>
              <a:rPr lang="en-US" dirty="0" smtClean="0"/>
              <a:t>Training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FFFF00"/>
                </a:solidFill>
              </a:rPr>
              <a:t>Trammel Toy Corner Piece Corrections in Fusion </a:t>
            </a:r>
            <a:r>
              <a:rPr lang="en-US" dirty="0" smtClean="0">
                <a:solidFill>
                  <a:srgbClr val="FFFF00"/>
                </a:solidFill>
              </a:rPr>
              <a:t>360</a:t>
            </a:r>
          </a:p>
          <a:p>
            <a:pPr lvl="1"/>
            <a:r>
              <a:rPr lang="en-US" dirty="0"/>
              <a:t>https://youtu.be/7cxNkXnqtqs</a:t>
            </a:r>
          </a:p>
          <a:p>
            <a:r>
              <a:rPr lang="en-US" dirty="0">
                <a:solidFill>
                  <a:srgbClr val="FFFF00"/>
                </a:solidFill>
              </a:rPr>
              <a:t>Trammel Toy Hole Type and Location Corrections in Fusion </a:t>
            </a:r>
            <a:r>
              <a:rPr lang="en-US" dirty="0" smtClean="0">
                <a:solidFill>
                  <a:srgbClr val="FFFF00"/>
                </a:solidFill>
              </a:rPr>
              <a:t>360</a:t>
            </a:r>
          </a:p>
          <a:p>
            <a:pPr lvl="1"/>
            <a:r>
              <a:rPr lang="en-US" dirty="0"/>
              <a:t>https://youtu.be/UglkA8JB4m0</a:t>
            </a:r>
          </a:p>
          <a:p>
            <a:r>
              <a:rPr lang="en-US" dirty="0">
                <a:solidFill>
                  <a:srgbClr val="FFFF00"/>
                </a:solidFill>
              </a:rPr>
              <a:t>Hole Creation in Fusion </a:t>
            </a:r>
            <a:r>
              <a:rPr lang="en-US" dirty="0" smtClean="0">
                <a:solidFill>
                  <a:srgbClr val="FFFF00"/>
                </a:solidFill>
              </a:rPr>
              <a:t>360</a:t>
            </a:r>
          </a:p>
          <a:p>
            <a:pPr lvl="1"/>
            <a:r>
              <a:rPr lang="en-US" dirty="0"/>
              <a:t>https://youtu.be/HvU4ZYgL1xk</a:t>
            </a:r>
          </a:p>
          <a:p>
            <a:r>
              <a:rPr lang="en-US" dirty="0">
                <a:solidFill>
                  <a:srgbClr val="FFFF00"/>
                </a:solidFill>
              </a:rPr>
              <a:t>Creating Holes from Given Location Dimensions for the Trammel Toy </a:t>
            </a:r>
            <a:r>
              <a:rPr lang="en-US" dirty="0" smtClean="0">
                <a:solidFill>
                  <a:srgbClr val="FFFF00"/>
                </a:solidFill>
              </a:rPr>
              <a:t>Base</a:t>
            </a:r>
          </a:p>
          <a:p>
            <a:pPr lvl="1"/>
            <a:r>
              <a:rPr lang="en-US" dirty="0"/>
              <a:t>https://youtu.be/AW9vOq6ta70</a:t>
            </a:r>
          </a:p>
          <a:p>
            <a:r>
              <a:rPr lang="en-US" dirty="0">
                <a:solidFill>
                  <a:srgbClr val="FFFF00"/>
                </a:solidFill>
              </a:rPr>
              <a:t>Annotating a Hole Type Drawing in Fusion </a:t>
            </a:r>
            <a:r>
              <a:rPr lang="en-US" dirty="0" smtClean="0">
                <a:solidFill>
                  <a:srgbClr val="FFFF00"/>
                </a:solidFill>
              </a:rPr>
              <a:t>360</a:t>
            </a:r>
          </a:p>
          <a:p>
            <a:pPr lvl="1"/>
            <a:r>
              <a:rPr lang="en-US" dirty="0"/>
              <a:t>https://youtu.be/fduKEpcSHNE</a:t>
            </a:r>
          </a:p>
          <a:p>
            <a:r>
              <a:rPr lang="en-US" dirty="0">
                <a:solidFill>
                  <a:srgbClr val="FFFF00"/>
                </a:solidFill>
              </a:rPr>
              <a:t>Creating the Construction Block Animation View and </a:t>
            </a:r>
            <a:r>
              <a:rPr lang="en-US" dirty="0" smtClean="0">
                <a:solidFill>
                  <a:srgbClr val="FFFF00"/>
                </a:solidFill>
              </a:rPr>
              <a:t>Drawing</a:t>
            </a:r>
          </a:p>
          <a:p>
            <a:pPr lvl="1"/>
            <a:r>
              <a:rPr lang="en-US" dirty="0"/>
              <a:t>https://youtu.be/xhZQUBVO018</a:t>
            </a:r>
          </a:p>
          <a:p>
            <a:r>
              <a:rPr lang="en-US" dirty="0">
                <a:solidFill>
                  <a:srgbClr val="FFFF00"/>
                </a:solidFill>
              </a:rPr>
              <a:t>Creating the Construction Block Assembly in Fusion </a:t>
            </a:r>
            <a:r>
              <a:rPr lang="en-US" dirty="0" smtClean="0">
                <a:solidFill>
                  <a:srgbClr val="FFFF00"/>
                </a:solidFill>
              </a:rPr>
              <a:t>360</a:t>
            </a:r>
          </a:p>
          <a:p>
            <a:pPr lvl="1"/>
            <a:r>
              <a:rPr lang="en-US" dirty="0"/>
              <a:t>https://youtu.be/Z3_6eqXXbo8</a:t>
            </a:r>
          </a:p>
        </p:txBody>
      </p:sp>
    </p:spTree>
    <p:extLst>
      <p:ext uri="{BB962C8B-B14F-4D97-AF65-F5344CB8AC3E}">
        <p14:creationId xmlns:p14="http://schemas.microsoft.com/office/powerpoint/2010/main" val="635691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Tricky Fusion 360 Topics from Core Training (</a:t>
            </a:r>
            <a:r>
              <a:rPr lang="en-US" dirty="0" err="1"/>
              <a:t>cont.’d</a:t>
            </a:r>
            <a:r>
              <a:rPr lang="en-US" dirty="0"/>
              <a:t>)</a:t>
            </a:r>
          </a:p>
        </p:txBody>
      </p:sp>
      <p:sp>
        <p:nvSpPr>
          <p:cNvPr id="3" name="Content Placeholder 2"/>
          <p:cNvSpPr>
            <a:spLocks noGrp="1"/>
          </p:cNvSpPr>
          <p:nvPr>
            <p:ph idx="1"/>
          </p:nvPr>
        </p:nvSpPr>
        <p:spPr/>
        <p:txBody>
          <a:bodyPr>
            <a:normAutofit fontScale="70000" lnSpcReduction="20000"/>
          </a:bodyPr>
          <a:lstStyle/>
          <a:p>
            <a:r>
              <a:rPr lang="en-US" dirty="0">
                <a:solidFill>
                  <a:srgbClr val="FFFF00"/>
                </a:solidFill>
              </a:rPr>
              <a:t>Worm Gear </a:t>
            </a:r>
            <a:r>
              <a:rPr lang="en-US" dirty="0" smtClean="0">
                <a:solidFill>
                  <a:srgbClr val="FFFF00"/>
                </a:solidFill>
              </a:rPr>
              <a:t>Assembly</a:t>
            </a:r>
          </a:p>
          <a:p>
            <a:pPr lvl="1"/>
            <a:r>
              <a:rPr lang="en-US" dirty="0"/>
              <a:t>https://youtu.be/JjdvQ3wOqSU</a:t>
            </a:r>
          </a:p>
          <a:p>
            <a:r>
              <a:rPr lang="en-US" dirty="0">
                <a:solidFill>
                  <a:srgbClr val="FFFF00"/>
                </a:solidFill>
              </a:rPr>
              <a:t>Pulley Assembly </a:t>
            </a:r>
            <a:r>
              <a:rPr lang="en-US" dirty="0" smtClean="0">
                <a:solidFill>
                  <a:srgbClr val="FFFF00"/>
                </a:solidFill>
              </a:rPr>
              <a:t>Mechanism</a:t>
            </a:r>
          </a:p>
          <a:p>
            <a:pPr lvl="1"/>
            <a:r>
              <a:rPr lang="en-US" dirty="0"/>
              <a:t>https://youtu.be/qmmWiMnABto</a:t>
            </a:r>
          </a:p>
          <a:p>
            <a:r>
              <a:rPr lang="en-US" dirty="0">
                <a:solidFill>
                  <a:srgbClr val="FFFF00"/>
                </a:solidFill>
              </a:rPr>
              <a:t>Spur Gear Mechanism </a:t>
            </a:r>
            <a:r>
              <a:rPr lang="en-US" dirty="0" smtClean="0">
                <a:solidFill>
                  <a:srgbClr val="FFFF00"/>
                </a:solidFill>
              </a:rPr>
              <a:t>Assembly</a:t>
            </a:r>
          </a:p>
          <a:p>
            <a:pPr lvl="1"/>
            <a:r>
              <a:rPr lang="en-US" dirty="0"/>
              <a:t>https://youtu.be/NkWd4gIQ9ns</a:t>
            </a:r>
          </a:p>
          <a:p>
            <a:r>
              <a:rPr lang="en-US" dirty="0">
                <a:solidFill>
                  <a:srgbClr val="FFFF00"/>
                </a:solidFill>
              </a:rPr>
              <a:t>Snail Cam (Parametrically Modeled</a:t>
            </a:r>
            <a:r>
              <a:rPr lang="en-US" dirty="0" smtClean="0">
                <a:solidFill>
                  <a:srgbClr val="FFFF00"/>
                </a:solidFill>
              </a:rPr>
              <a:t>)</a:t>
            </a:r>
          </a:p>
          <a:p>
            <a:pPr lvl="1"/>
            <a:r>
              <a:rPr lang="en-US" dirty="0"/>
              <a:t>https://youtu.be/6DPHyJUau6E</a:t>
            </a:r>
          </a:p>
          <a:p>
            <a:r>
              <a:rPr lang="en-US" dirty="0">
                <a:solidFill>
                  <a:srgbClr val="FFFF00"/>
                </a:solidFill>
              </a:rPr>
              <a:t>Pear Cam (Parametrically Modeled</a:t>
            </a:r>
            <a:r>
              <a:rPr lang="en-US" dirty="0" smtClean="0">
                <a:solidFill>
                  <a:srgbClr val="FFFF00"/>
                </a:solidFill>
              </a:rPr>
              <a:t>)</a:t>
            </a:r>
          </a:p>
          <a:p>
            <a:pPr lvl="1"/>
            <a:r>
              <a:rPr lang="en-US" dirty="0"/>
              <a:t>https://youtu.be/FSPxYvuau-o</a:t>
            </a:r>
          </a:p>
          <a:p>
            <a:r>
              <a:rPr lang="en-US" dirty="0">
                <a:solidFill>
                  <a:srgbClr val="FFFF00"/>
                </a:solidFill>
              </a:rPr>
              <a:t>Hexagon Cam (Parametrically Modeled</a:t>
            </a:r>
            <a:r>
              <a:rPr lang="en-US" dirty="0" smtClean="0">
                <a:solidFill>
                  <a:srgbClr val="FFFF00"/>
                </a:solidFill>
              </a:rPr>
              <a:t>)</a:t>
            </a:r>
          </a:p>
          <a:p>
            <a:pPr lvl="1"/>
            <a:r>
              <a:rPr lang="en-US" dirty="0"/>
              <a:t>https://youtu.be/ytyUeKiVOr8</a:t>
            </a:r>
          </a:p>
          <a:p>
            <a:r>
              <a:rPr lang="en-US" dirty="0">
                <a:solidFill>
                  <a:srgbClr val="FFFF00"/>
                </a:solidFill>
              </a:rPr>
              <a:t>Eccentric Cam (Parametrically Modeled</a:t>
            </a:r>
            <a:r>
              <a:rPr lang="en-US" dirty="0" smtClean="0">
                <a:solidFill>
                  <a:srgbClr val="FFFF00"/>
                </a:solidFill>
              </a:rPr>
              <a:t>)</a:t>
            </a:r>
          </a:p>
          <a:p>
            <a:pPr lvl="1"/>
            <a:r>
              <a:rPr lang="en-US" dirty="0"/>
              <a:t>https://</a:t>
            </a:r>
            <a:r>
              <a:rPr lang="en-US" dirty="0" smtClean="0"/>
              <a:t>youtu.be/MDZwy1BzGBw</a:t>
            </a:r>
            <a:endParaRPr lang="en-US" dirty="0"/>
          </a:p>
        </p:txBody>
      </p:sp>
    </p:spTree>
    <p:extLst>
      <p:ext uri="{BB962C8B-B14F-4D97-AF65-F5344CB8AC3E}">
        <p14:creationId xmlns:p14="http://schemas.microsoft.com/office/powerpoint/2010/main" val="3199293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Tricky Fusion 360 Topics from Core Training (</a:t>
            </a:r>
            <a:r>
              <a:rPr lang="en-US" dirty="0" err="1"/>
              <a:t>cont.’d</a:t>
            </a:r>
            <a:r>
              <a:rPr lang="en-US" dirty="0"/>
              <a:t>)</a:t>
            </a:r>
          </a:p>
        </p:txBody>
      </p:sp>
      <p:sp>
        <p:nvSpPr>
          <p:cNvPr id="3" name="Content Placeholder 2"/>
          <p:cNvSpPr>
            <a:spLocks noGrp="1"/>
          </p:cNvSpPr>
          <p:nvPr>
            <p:ph idx="1"/>
          </p:nvPr>
        </p:nvSpPr>
        <p:spPr/>
        <p:txBody>
          <a:bodyPr>
            <a:normAutofit/>
          </a:bodyPr>
          <a:lstStyle/>
          <a:p>
            <a:r>
              <a:rPr lang="en-US" dirty="0">
                <a:solidFill>
                  <a:srgbClr val="FFFF00"/>
                </a:solidFill>
              </a:rPr>
              <a:t>Activity 1.3.3 Steps </a:t>
            </a:r>
            <a:r>
              <a:rPr lang="en-US" dirty="0" smtClean="0">
                <a:solidFill>
                  <a:srgbClr val="FFFF00"/>
                </a:solidFill>
              </a:rPr>
              <a:t>3-8</a:t>
            </a:r>
          </a:p>
          <a:p>
            <a:pPr lvl="1"/>
            <a:r>
              <a:rPr lang="en-US" dirty="0"/>
              <a:t>https://youtu.be/RV1omTjixro</a:t>
            </a:r>
          </a:p>
          <a:p>
            <a:r>
              <a:rPr lang="en-US" dirty="0">
                <a:solidFill>
                  <a:srgbClr val="FFFF00"/>
                </a:solidFill>
              </a:rPr>
              <a:t>Activity 1.3.3 Steps </a:t>
            </a:r>
            <a:r>
              <a:rPr lang="en-US" dirty="0" smtClean="0">
                <a:solidFill>
                  <a:srgbClr val="FFFF00"/>
                </a:solidFill>
              </a:rPr>
              <a:t>9-16</a:t>
            </a:r>
          </a:p>
          <a:p>
            <a:pPr lvl="1"/>
            <a:r>
              <a:rPr lang="en-US" dirty="0"/>
              <a:t>https://youtu.be/YuGjevKlgOM</a:t>
            </a:r>
          </a:p>
          <a:p>
            <a:r>
              <a:rPr lang="en-US" dirty="0">
                <a:solidFill>
                  <a:srgbClr val="FFFF00"/>
                </a:solidFill>
              </a:rPr>
              <a:t>Activity 1.3.3 Steps </a:t>
            </a:r>
            <a:r>
              <a:rPr lang="en-US" dirty="0" smtClean="0">
                <a:solidFill>
                  <a:srgbClr val="FFFF00"/>
                </a:solidFill>
              </a:rPr>
              <a:t>17-25</a:t>
            </a:r>
          </a:p>
          <a:p>
            <a:pPr lvl="1"/>
            <a:r>
              <a:rPr lang="en-US" dirty="0"/>
              <a:t>https://youtu.be/wepVP3vXiPU</a:t>
            </a:r>
          </a:p>
          <a:p>
            <a:r>
              <a:rPr lang="en-US" dirty="0">
                <a:solidFill>
                  <a:srgbClr val="FFFF00"/>
                </a:solidFill>
              </a:rPr>
              <a:t>Activity 1.3.3 Steps </a:t>
            </a:r>
            <a:r>
              <a:rPr lang="en-US" dirty="0" smtClean="0">
                <a:solidFill>
                  <a:srgbClr val="FFFF00"/>
                </a:solidFill>
              </a:rPr>
              <a:t>26-29</a:t>
            </a:r>
          </a:p>
          <a:p>
            <a:pPr lvl="1"/>
            <a:r>
              <a:rPr lang="en-US" dirty="0"/>
              <a:t>https://youtu.be/HmHeDIxW8rk</a:t>
            </a:r>
          </a:p>
          <a:p>
            <a:r>
              <a:rPr lang="en-US" dirty="0">
                <a:solidFill>
                  <a:srgbClr val="FFFF00"/>
                </a:solidFill>
              </a:rPr>
              <a:t>Activity 1.3.3 Steps </a:t>
            </a:r>
            <a:r>
              <a:rPr lang="en-US" dirty="0" smtClean="0">
                <a:solidFill>
                  <a:srgbClr val="FFFF00"/>
                </a:solidFill>
              </a:rPr>
              <a:t>30-35</a:t>
            </a:r>
          </a:p>
          <a:p>
            <a:pPr lvl="1"/>
            <a:r>
              <a:rPr lang="en-US" dirty="0"/>
              <a:t>https://</a:t>
            </a:r>
            <a:r>
              <a:rPr lang="en-US" dirty="0" smtClean="0"/>
              <a:t>youtu.be/bxDEXLfTWxg</a:t>
            </a:r>
            <a:endParaRPr lang="en-US" dirty="0"/>
          </a:p>
        </p:txBody>
      </p:sp>
    </p:spTree>
    <p:extLst>
      <p:ext uri="{BB962C8B-B14F-4D97-AF65-F5344CB8AC3E}">
        <p14:creationId xmlns:p14="http://schemas.microsoft.com/office/powerpoint/2010/main" val="3604619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Tricky Fusion 360 Topics from Core Training (</a:t>
            </a:r>
            <a:r>
              <a:rPr lang="en-US" dirty="0" err="1"/>
              <a:t>cont.’d</a:t>
            </a:r>
            <a:r>
              <a:rPr lang="en-US" dirty="0"/>
              <a:t>)</a:t>
            </a:r>
          </a:p>
        </p:txBody>
      </p:sp>
      <p:sp>
        <p:nvSpPr>
          <p:cNvPr id="3" name="Content Placeholder 2"/>
          <p:cNvSpPr>
            <a:spLocks noGrp="1"/>
          </p:cNvSpPr>
          <p:nvPr>
            <p:ph idx="1"/>
          </p:nvPr>
        </p:nvSpPr>
        <p:spPr/>
        <p:txBody>
          <a:bodyPr/>
          <a:lstStyle/>
          <a:p>
            <a:r>
              <a:rPr lang="en-US" dirty="0">
                <a:solidFill>
                  <a:srgbClr val="FFFF00"/>
                </a:solidFill>
              </a:rPr>
              <a:t>Activity 1.3.4 Steps 1-6</a:t>
            </a:r>
          </a:p>
          <a:p>
            <a:pPr lvl="1"/>
            <a:r>
              <a:rPr lang="en-US" dirty="0"/>
              <a:t>https://youtu.be/tksgUnGSmqI</a:t>
            </a:r>
          </a:p>
          <a:p>
            <a:r>
              <a:rPr lang="en-US" dirty="0">
                <a:solidFill>
                  <a:srgbClr val="FFFF00"/>
                </a:solidFill>
              </a:rPr>
              <a:t>Activity 1.3.4 Steps 7-13</a:t>
            </a:r>
          </a:p>
          <a:p>
            <a:pPr lvl="1"/>
            <a:r>
              <a:rPr lang="en-US" dirty="0"/>
              <a:t>https://youtu.be/hoJPNtsVZSY</a:t>
            </a:r>
          </a:p>
          <a:p>
            <a:r>
              <a:rPr lang="en-US" dirty="0">
                <a:solidFill>
                  <a:srgbClr val="FFFF00"/>
                </a:solidFill>
              </a:rPr>
              <a:t>Activity 1.3.4 Steps 14-18</a:t>
            </a:r>
          </a:p>
          <a:p>
            <a:pPr lvl="1"/>
            <a:r>
              <a:rPr lang="en-US" dirty="0"/>
              <a:t>https://youtu.be/ZMfpUZcaJyk</a:t>
            </a:r>
          </a:p>
          <a:p>
            <a:r>
              <a:rPr lang="en-US" dirty="0">
                <a:solidFill>
                  <a:srgbClr val="FFFF00"/>
                </a:solidFill>
              </a:rPr>
              <a:t>Activity 1.3.4 Steps 19-29</a:t>
            </a:r>
          </a:p>
          <a:p>
            <a:pPr lvl="1"/>
            <a:r>
              <a:rPr lang="en-US" dirty="0"/>
              <a:t>https://youtu.be/E9oCYDipuWE</a:t>
            </a:r>
          </a:p>
          <a:p>
            <a:endParaRPr lang="en-US" dirty="0"/>
          </a:p>
        </p:txBody>
      </p:sp>
    </p:spTree>
    <p:extLst>
      <p:ext uri="{BB962C8B-B14F-4D97-AF65-F5344CB8AC3E}">
        <p14:creationId xmlns:p14="http://schemas.microsoft.com/office/powerpoint/2010/main" val="917725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Automata-A Top-Down Approach</a:t>
            </a:r>
            <a:endParaRPr lang="en-US" dirty="0"/>
          </a:p>
        </p:txBody>
      </p:sp>
      <p:sp>
        <p:nvSpPr>
          <p:cNvPr id="3" name="Content Placeholder 2"/>
          <p:cNvSpPr>
            <a:spLocks noGrp="1"/>
          </p:cNvSpPr>
          <p:nvPr>
            <p:ph idx="1"/>
          </p:nvPr>
        </p:nvSpPr>
        <p:spPr/>
        <p:txBody>
          <a:bodyPr/>
          <a:lstStyle/>
          <a:p>
            <a:r>
              <a:rPr lang="en-US" dirty="0" smtClean="0"/>
              <a:t>Let’s create:</a:t>
            </a:r>
          </a:p>
          <a:p>
            <a:pPr lvl="1"/>
            <a:r>
              <a:rPr lang="en-US" dirty="0" smtClean="0"/>
              <a:t>a full functioning Automata assembly.</a:t>
            </a:r>
          </a:p>
          <a:p>
            <a:pPr lvl="1"/>
            <a:r>
              <a:rPr lang="en-US" dirty="0"/>
              <a:t>a</a:t>
            </a:r>
            <a:r>
              <a:rPr lang="en-US" dirty="0" smtClean="0"/>
              <a:t>n animation (IPN)</a:t>
            </a:r>
          </a:p>
          <a:p>
            <a:pPr lvl="1"/>
            <a:r>
              <a:rPr lang="en-US" dirty="0" smtClean="0"/>
              <a:t>a set of working drawings</a:t>
            </a:r>
          </a:p>
          <a:p>
            <a:endParaRPr lang="en-US" dirty="0"/>
          </a:p>
        </p:txBody>
      </p:sp>
    </p:spTree>
    <p:extLst>
      <p:ext uri="{BB962C8B-B14F-4D97-AF65-F5344CB8AC3E}">
        <p14:creationId xmlns:p14="http://schemas.microsoft.com/office/powerpoint/2010/main" val="268090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 sz="3867" b="1" u="sng"/>
              <a:t>MEMBERSHIP MATTERS - Become part of TEAI</a:t>
            </a:r>
            <a:endParaRPr sz="3867" b="1" u="sng"/>
          </a:p>
        </p:txBody>
      </p:sp>
      <p:sp>
        <p:nvSpPr>
          <p:cNvPr id="70" name="Google Shape;70;p1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3200" u="sng" dirty="0">
                <a:solidFill>
                  <a:srgbClr val="0000FF"/>
                </a:solidFill>
                <a:hlinkClick r:id="rId3"/>
              </a:rPr>
              <a:t>http://www.teaillinois.org/</a:t>
            </a:r>
            <a:endParaRPr sz="3200" dirty="0">
              <a:solidFill>
                <a:srgbClr val="0000FF"/>
              </a:solidFill>
            </a:endParaRPr>
          </a:p>
          <a:p>
            <a:pPr marL="0" indent="0">
              <a:spcBef>
                <a:spcPts val="2133"/>
              </a:spcBef>
              <a:buNone/>
            </a:pPr>
            <a:r>
              <a:rPr lang="en" sz="3200" u="sng" dirty="0">
                <a:solidFill>
                  <a:srgbClr val="0000FF"/>
                </a:solidFill>
                <a:hlinkClick r:id="rId4"/>
              </a:rPr>
              <a:t>http://www.teaillinois.org/membership</a:t>
            </a:r>
            <a:endParaRPr sz="3200" dirty="0">
              <a:solidFill>
                <a:srgbClr val="0000FF"/>
              </a:solidFill>
            </a:endParaRPr>
          </a:p>
          <a:p>
            <a:pPr marL="0" indent="0">
              <a:spcBef>
                <a:spcPts val="2133"/>
              </a:spcBef>
              <a:buNone/>
            </a:pPr>
            <a:r>
              <a:rPr lang="en" sz="3200" u="sng" dirty="0">
                <a:solidFill>
                  <a:srgbClr val="0000FF"/>
                </a:solidFill>
                <a:hlinkClick r:id="rId5"/>
              </a:rPr>
              <a:t>http://www.teaillinois.org/awards</a:t>
            </a:r>
            <a:endParaRPr sz="3200" dirty="0">
              <a:solidFill>
                <a:srgbClr val="0000FF"/>
              </a:solidFill>
            </a:endParaRPr>
          </a:p>
          <a:p>
            <a:pPr marL="0" indent="0">
              <a:spcBef>
                <a:spcPts val="2133"/>
              </a:spcBef>
              <a:buNone/>
            </a:pPr>
            <a:r>
              <a:rPr lang="en" sz="3200" u="sng" dirty="0">
                <a:solidFill>
                  <a:srgbClr val="0000FF"/>
                </a:solidFill>
                <a:hlinkClick r:id="rId6"/>
              </a:rPr>
              <a:t>http://www.teaillinois.org/teaicontest</a:t>
            </a:r>
            <a:endParaRPr sz="3200" dirty="0">
              <a:solidFill>
                <a:srgbClr val="0000FF"/>
              </a:solidFill>
            </a:endParaRPr>
          </a:p>
          <a:p>
            <a:pPr marL="0" indent="0">
              <a:spcBef>
                <a:spcPts val="2133"/>
              </a:spcBef>
              <a:spcAft>
                <a:spcPts val="2133"/>
              </a:spcAft>
              <a:buNone/>
            </a:pPr>
            <a:r>
              <a:rPr lang="en" sz="3200" u="sng" dirty="0">
                <a:solidFill>
                  <a:srgbClr val="0000FF"/>
                </a:solidFill>
                <a:hlinkClick r:id="rId7"/>
              </a:rPr>
              <a:t>http://www.teaillinois.org/ITEC</a:t>
            </a:r>
            <a:r>
              <a:rPr lang="en" sz="3200" dirty="0">
                <a:solidFill>
                  <a:srgbClr val="0000FF"/>
                </a:solidFill>
              </a:rPr>
              <a:t> - </a:t>
            </a:r>
            <a:r>
              <a:rPr lang="en" sz="3200" dirty="0"/>
              <a:t>ITEC 2020 ONLINE this year</a:t>
            </a:r>
            <a:endParaRPr sz="3200" dirty="0"/>
          </a:p>
        </p:txBody>
      </p:sp>
    </p:spTree>
    <p:extLst>
      <p:ext uri="{BB962C8B-B14F-4D97-AF65-F5344CB8AC3E}">
        <p14:creationId xmlns:p14="http://schemas.microsoft.com/office/powerpoint/2010/main" val="3796817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Netiquette and things to think about</a:t>
            </a:r>
            <a:endParaRPr lang="en-US" sz="4000" dirty="0"/>
          </a:p>
        </p:txBody>
      </p:sp>
      <p:sp>
        <p:nvSpPr>
          <p:cNvPr id="5" name="Content Placeholder 4"/>
          <p:cNvSpPr>
            <a:spLocks noGrp="1"/>
          </p:cNvSpPr>
          <p:nvPr>
            <p:ph idx="1"/>
          </p:nvPr>
        </p:nvSpPr>
        <p:spPr>
          <a:xfrm>
            <a:off x="1104293" y="1334944"/>
            <a:ext cx="8946541" cy="4195481"/>
          </a:xfrm>
        </p:spPr>
        <p:txBody>
          <a:bodyPr>
            <a:noAutofit/>
          </a:bodyPr>
          <a:lstStyle/>
          <a:p>
            <a:r>
              <a:rPr lang="en-US" sz="1600" dirty="0" smtClean="0"/>
              <a:t>Please mute yourselves</a:t>
            </a:r>
          </a:p>
          <a:p>
            <a:r>
              <a:rPr lang="en-US" sz="1600" dirty="0" smtClean="0"/>
              <a:t>Please be respectful and sensitive to one another.  Not every school district, classroom, and student group is the same.</a:t>
            </a:r>
          </a:p>
          <a:p>
            <a:r>
              <a:rPr lang="en-US" sz="1600" dirty="0" smtClean="0"/>
              <a:t>Please remember that there are a w</a:t>
            </a:r>
            <a:r>
              <a:rPr lang="en-US" sz="1600" dirty="0" smtClean="0"/>
              <a:t>hole </a:t>
            </a:r>
            <a:r>
              <a:rPr lang="en-US" sz="1600" dirty="0" smtClean="0"/>
              <a:t>lot of you and one of me</a:t>
            </a:r>
          </a:p>
          <a:p>
            <a:r>
              <a:rPr lang="en-US" sz="1600" dirty="0" smtClean="0"/>
              <a:t>Don will try to keep an eye on the chat room but please try to keep questions to a minimum.  I will do my best to answer your questions.  You can always hang around afterwards</a:t>
            </a:r>
            <a:r>
              <a:rPr lang="en-US" sz="1600" dirty="0" smtClean="0"/>
              <a:t>.  We have a very busy schedule for this time slot.</a:t>
            </a:r>
            <a:endParaRPr lang="en-US" sz="1600" dirty="0" smtClean="0"/>
          </a:p>
          <a:p>
            <a:r>
              <a:rPr lang="en-US" sz="1600" dirty="0" smtClean="0">
                <a:solidFill>
                  <a:schemeClr val="accent3"/>
                </a:solidFill>
              </a:rPr>
              <a:t>Disclaimer:  </a:t>
            </a:r>
            <a:r>
              <a:rPr lang="en-US" sz="1600" dirty="0" smtClean="0"/>
              <a:t>I am only employed by PLTW as a Master Teacher and Online Core Training Head Coach.  I train new PLTW teachers with the information and the tools provided.  I don’t develop the curriculum.  I wasn’t part of the Alpha group that tested the curriculum.  I had/have no input on what the curriculum is.</a:t>
            </a:r>
          </a:p>
          <a:p>
            <a:r>
              <a:rPr lang="en-US" sz="1600" dirty="0" smtClean="0">
                <a:solidFill>
                  <a:schemeClr val="accent3"/>
                </a:solidFill>
              </a:rPr>
              <a:t>Disclaimer:  </a:t>
            </a:r>
            <a:r>
              <a:rPr lang="en-US" sz="1600" dirty="0" smtClean="0"/>
              <a:t>I may be a PLTW Master Teacher but I don’t have mastery of the new curriculum.  Why?  I haven’t taught this to students yet. </a:t>
            </a:r>
          </a:p>
          <a:p>
            <a:r>
              <a:rPr lang="en-US" sz="1600" dirty="0" smtClean="0"/>
              <a:t>Think “Big Picture” and what this is going to look like for you, your students, and your classroom with the new curriculum.  </a:t>
            </a:r>
          </a:p>
          <a:p>
            <a:r>
              <a:rPr lang="en-US" sz="1600" dirty="0" smtClean="0"/>
              <a:t>Think about Virtual Learning and what this is going to look like for you, your students, and your virtual classroom.  New curriculum, old curriculum, Don’s curriculum…it’s all fair game.</a:t>
            </a:r>
          </a:p>
        </p:txBody>
      </p:sp>
    </p:spTree>
    <p:extLst>
      <p:ext uri="{BB962C8B-B14F-4D97-AF65-F5344CB8AC3E}">
        <p14:creationId xmlns:p14="http://schemas.microsoft.com/office/powerpoint/2010/main" val="1580018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Introductions</a:t>
            </a:r>
          </a:p>
          <a:p>
            <a:r>
              <a:rPr lang="en-US" dirty="0" smtClean="0"/>
              <a:t>IED Software Discussion-Inventor vs. Fusion 360 vs. </a:t>
            </a:r>
            <a:r>
              <a:rPr lang="en-US" dirty="0" err="1" smtClean="0"/>
              <a:t>OnShape</a:t>
            </a:r>
            <a:endParaRPr lang="en-US" dirty="0" smtClean="0"/>
          </a:p>
          <a:p>
            <a:r>
              <a:rPr lang="en-US" dirty="0" smtClean="0"/>
              <a:t>Fusion 360 on Chromebooks and why everybody should stop using the two in the same sentence</a:t>
            </a:r>
          </a:p>
          <a:p>
            <a:r>
              <a:rPr lang="en-US" dirty="0" smtClean="0"/>
              <a:t>Where is the IED Update Training located?</a:t>
            </a:r>
          </a:p>
          <a:p>
            <a:r>
              <a:rPr lang="en-US" dirty="0" smtClean="0"/>
              <a:t>Changes within the IED Curriculum </a:t>
            </a:r>
            <a:r>
              <a:rPr lang="en-US" b="1" i="1" dirty="0" smtClean="0"/>
              <a:t>system</a:t>
            </a:r>
          </a:p>
          <a:p>
            <a:r>
              <a:rPr lang="en-US" dirty="0" smtClean="0"/>
              <a:t>Changes within the IED Curriculum </a:t>
            </a:r>
            <a:r>
              <a:rPr lang="en-US" b="1" i="1" dirty="0" smtClean="0"/>
              <a:t>content</a:t>
            </a:r>
          </a:p>
          <a:p>
            <a:r>
              <a:rPr lang="en-US" dirty="0" smtClean="0"/>
              <a:t>PLTW Distance Learning embedded within the IED Curriculum</a:t>
            </a:r>
          </a:p>
          <a:p>
            <a:r>
              <a:rPr lang="en-US" dirty="0" smtClean="0"/>
              <a:t>PLTW Distance Learning created by PLTW Master Teachers</a:t>
            </a:r>
          </a:p>
          <a:p>
            <a:r>
              <a:rPr lang="en-US" dirty="0" smtClean="0"/>
              <a:t>Distance </a:t>
            </a:r>
            <a:r>
              <a:rPr lang="en-US" dirty="0" smtClean="0"/>
              <a:t>Learning-What </a:t>
            </a:r>
            <a:r>
              <a:rPr lang="en-US" dirty="0" smtClean="0"/>
              <a:t>should our focus be on at this time</a:t>
            </a:r>
            <a:r>
              <a:rPr lang="en-US" dirty="0" smtClean="0"/>
              <a:t>?</a:t>
            </a:r>
          </a:p>
          <a:p>
            <a:r>
              <a:rPr lang="en-US" dirty="0" smtClean="0"/>
              <a:t>Automata (Top-Down) with Fusion 360-Gonna do everything so buckle up!</a:t>
            </a:r>
            <a:endParaRPr lang="en-US" dirty="0" smtClean="0"/>
          </a:p>
          <a:p>
            <a:r>
              <a:rPr lang="en-US" dirty="0" smtClean="0"/>
              <a:t>Resources that will help you understand the new IED Curriculum (Fusion 360)</a:t>
            </a:r>
          </a:p>
          <a:p>
            <a:endParaRPr lang="en-US" b="1" i="1" dirty="0" smtClean="0"/>
          </a:p>
          <a:p>
            <a:endParaRPr lang="en-US" dirty="0"/>
          </a:p>
        </p:txBody>
      </p:sp>
    </p:spTree>
    <p:extLst>
      <p:ext uri="{BB962C8B-B14F-4D97-AF65-F5344CB8AC3E}">
        <p14:creationId xmlns:p14="http://schemas.microsoft.com/office/powerpoint/2010/main" val="3752070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IED Software </a:t>
            </a:r>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WTH is going on with the software of choice for IED?  Are we using Inventor or Fusion 360?</a:t>
            </a:r>
          </a:p>
          <a:p>
            <a:r>
              <a:rPr lang="en-US" dirty="0" smtClean="0"/>
              <a:t>Why?</a:t>
            </a:r>
          </a:p>
          <a:p>
            <a:r>
              <a:rPr lang="en-US" dirty="0" smtClean="0"/>
              <a:t>Do I have a choice in the software that I pick?</a:t>
            </a:r>
          </a:p>
          <a:p>
            <a:r>
              <a:rPr lang="en-US" dirty="0" smtClean="0"/>
              <a:t>Texas and Florida Teachers Questions:  Industry-based certifications and how it impacts formula funding and accountability rating</a:t>
            </a:r>
          </a:p>
          <a:p>
            <a:endParaRPr lang="en-US" dirty="0" smtClean="0"/>
          </a:p>
          <a:p>
            <a:endParaRPr lang="en-US" dirty="0"/>
          </a:p>
        </p:txBody>
      </p:sp>
    </p:spTree>
    <p:extLst>
      <p:ext uri="{BB962C8B-B14F-4D97-AF65-F5344CB8AC3E}">
        <p14:creationId xmlns:p14="http://schemas.microsoft.com/office/powerpoint/2010/main" val="2585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Fusion 360 and Chromebooks</a:t>
            </a:r>
            <a:endParaRPr lang="en-US" dirty="0"/>
          </a:p>
        </p:txBody>
      </p:sp>
      <p:sp>
        <p:nvSpPr>
          <p:cNvPr id="3" name="Content Placeholder 2"/>
          <p:cNvSpPr>
            <a:spLocks noGrp="1"/>
          </p:cNvSpPr>
          <p:nvPr>
            <p:ph idx="1"/>
          </p:nvPr>
        </p:nvSpPr>
        <p:spPr/>
        <p:txBody>
          <a:bodyPr/>
          <a:lstStyle/>
          <a:p>
            <a:r>
              <a:rPr lang="en-US" dirty="0" smtClean="0"/>
              <a:t>Whoever is telling other teachers that Fusion 360 can run on Chromebooks…please stop.</a:t>
            </a:r>
          </a:p>
          <a:p>
            <a:r>
              <a:rPr lang="en-US" b="1" i="1" dirty="0" smtClean="0">
                <a:solidFill>
                  <a:srgbClr val="FFFF00"/>
                </a:solidFill>
              </a:rPr>
              <a:t>Demo:  </a:t>
            </a:r>
            <a:r>
              <a:rPr lang="en-US" dirty="0" smtClean="0"/>
              <a:t>Let’s dive into the “browser-based” version of Fusion 360 and see how it works and what it can do.</a:t>
            </a:r>
          </a:p>
          <a:p>
            <a:r>
              <a:rPr lang="en-US" dirty="0" smtClean="0"/>
              <a:t>What are your thoughts now that you have seen what Fusion 360 can do on a Chromebook.</a:t>
            </a:r>
          </a:p>
          <a:p>
            <a:r>
              <a:rPr lang="en-US" b="1" i="1" dirty="0" smtClean="0">
                <a:solidFill>
                  <a:srgbClr val="FFFF00"/>
                </a:solidFill>
              </a:rPr>
              <a:t>Demo:  </a:t>
            </a:r>
            <a:r>
              <a:rPr lang="en-US" dirty="0" smtClean="0"/>
              <a:t>Let’s dive into </a:t>
            </a:r>
            <a:r>
              <a:rPr lang="en-US" dirty="0" err="1" smtClean="0"/>
              <a:t>OnShape</a:t>
            </a:r>
            <a:r>
              <a:rPr lang="en-US" dirty="0" smtClean="0"/>
              <a:t> and see how it work and what it can do.</a:t>
            </a:r>
            <a:endParaRPr lang="en-US" dirty="0"/>
          </a:p>
        </p:txBody>
      </p:sp>
    </p:spTree>
    <p:extLst>
      <p:ext uri="{BB962C8B-B14F-4D97-AF65-F5344CB8AC3E}">
        <p14:creationId xmlns:p14="http://schemas.microsoft.com/office/powerpoint/2010/main" val="156724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the IED Update Training located?</a:t>
            </a:r>
            <a:br>
              <a:rPr lang="en-US" dirty="0"/>
            </a:br>
            <a:endParaRPr lang="en-US" dirty="0"/>
          </a:p>
        </p:txBody>
      </p:sp>
      <p:sp>
        <p:nvSpPr>
          <p:cNvPr id="3" name="Content Placeholder 2"/>
          <p:cNvSpPr>
            <a:spLocks noGrp="1"/>
          </p:cNvSpPr>
          <p:nvPr>
            <p:ph idx="1"/>
          </p:nvPr>
        </p:nvSpPr>
        <p:spPr/>
        <p:txBody>
          <a:bodyPr/>
          <a:lstStyle/>
          <a:p>
            <a:r>
              <a:rPr lang="en-US" b="1" i="1" dirty="0" smtClean="0">
                <a:solidFill>
                  <a:srgbClr val="FFFF00"/>
                </a:solidFill>
              </a:rPr>
              <a:t>Demo:  </a:t>
            </a:r>
            <a:r>
              <a:rPr lang="en-US" dirty="0" smtClean="0"/>
              <a:t>Let’s take a look at what PLTW has provided for IED Update Training in Courses.</a:t>
            </a:r>
          </a:p>
          <a:p>
            <a:r>
              <a:rPr lang="en-US" dirty="0" smtClean="0"/>
              <a:t>Course Sequencing and how it has changed</a:t>
            </a:r>
          </a:p>
          <a:p>
            <a:r>
              <a:rPr lang="en-US" dirty="0" smtClean="0"/>
              <a:t>Does my school need to bring on EES to replace IED as its foundation course/survey course?  No.</a:t>
            </a:r>
          </a:p>
          <a:p>
            <a:r>
              <a:rPr lang="en-US" dirty="0" smtClean="0"/>
              <a:t>Software and Computer Requirements</a:t>
            </a:r>
          </a:p>
          <a:p>
            <a:r>
              <a:rPr lang="en-US" dirty="0" smtClean="0"/>
              <a:t>Software Training though Solid </a:t>
            </a:r>
            <a:r>
              <a:rPr lang="en-US" smtClean="0"/>
              <a:t>Professor-Teachers only</a:t>
            </a:r>
            <a:endParaRPr lang="en-US" dirty="0" smtClean="0"/>
          </a:p>
          <a:p>
            <a:r>
              <a:rPr lang="en-US" dirty="0" smtClean="0"/>
              <a:t>Support through the PLTW Solution Center</a:t>
            </a:r>
          </a:p>
          <a:p>
            <a:r>
              <a:rPr lang="en-US" dirty="0" smtClean="0"/>
              <a:t>Course Materials in the MYPLTW Store</a:t>
            </a:r>
          </a:p>
          <a:p>
            <a:r>
              <a:rPr lang="en-US" dirty="0" smtClean="0"/>
              <a:t>3D Printing-Yep you are going to need a 3D printer</a:t>
            </a:r>
          </a:p>
          <a:p>
            <a:endParaRPr lang="en-US" dirty="0"/>
          </a:p>
        </p:txBody>
      </p:sp>
    </p:spTree>
    <p:extLst>
      <p:ext uri="{BB962C8B-B14F-4D97-AF65-F5344CB8AC3E}">
        <p14:creationId xmlns:p14="http://schemas.microsoft.com/office/powerpoint/2010/main" val="3477613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within the IED Curriculum </a:t>
            </a:r>
            <a:r>
              <a:rPr lang="en-US" b="1" i="1" dirty="0"/>
              <a:t>system</a:t>
            </a:r>
            <a:br>
              <a:rPr lang="en-US" b="1" i="1" dirty="0"/>
            </a:br>
            <a:endParaRPr lang="en-US" dirty="0"/>
          </a:p>
        </p:txBody>
      </p:sp>
      <p:sp>
        <p:nvSpPr>
          <p:cNvPr id="3" name="Content Placeholder 2"/>
          <p:cNvSpPr>
            <a:spLocks noGrp="1"/>
          </p:cNvSpPr>
          <p:nvPr>
            <p:ph idx="1"/>
          </p:nvPr>
        </p:nvSpPr>
        <p:spPr/>
        <p:txBody>
          <a:bodyPr/>
          <a:lstStyle/>
          <a:p>
            <a:r>
              <a:rPr lang="en-US" dirty="0" smtClean="0"/>
              <a:t>Back to the 3 Digit numbering system</a:t>
            </a:r>
          </a:p>
          <a:p>
            <a:r>
              <a:rPr lang="en-US" dirty="0" smtClean="0"/>
              <a:t>Utilize the </a:t>
            </a:r>
            <a:r>
              <a:rPr lang="en-US" b="1" i="1" dirty="0" smtClean="0"/>
              <a:t>Search</a:t>
            </a:r>
            <a:r>
              <a:rPr lang="en-US" dirty="0" smtClean="0"/>
              <a:t> feature within Courses</a:t>
            </a:r>
          </a:p>
          <a:p>
            <a:r>
              <a:rPr lang="en-US" dirty="0" err="1" smtClean="0"/>
              <a:t>Powerpoints</a:t>
            </a:r>
            <a:r>
              <a:rPr lang="en-US" dirty="0" smtClean="0"/>
              <a:t> are a thing of the </a:t>
            </a:r>
            <a:r>
              <a:rPr lang="en-US" dirty="0" smtClean="0"/>
              <a:t>past</a:t>
            </a:r>
          </a:p>
          <a:p>
            <a:r>
              <a:rPr lang="en-US" b="1" i="1" dirty="0" smtClean="0">
                <a:solidFill>
                  <a:srgbClr val="FFFF00"/>
                </a:solidFill>
              </a:rPr>
              <a:t>Demo:</a:t>
            </a:r>
            <a:r>
              <a:rPr lang="en-US" dirty="0" smtClean="0">
                <a:solidFill>
                  <a:srgbClr val="FFFF00"/>
                </a:solidFill>
              </a:rPr>
              <a:t> </a:t>
            </a:r>
            <a:r>
              <a:rPr lang="en-US" dirty="0" smtClean="0"/>
              <a:t>Need to know what the pacing/timing should look like for IED?  </a:t>
            </a:r>
            <a:r>
              <a:rPr lang="en-US" b="1" u="sng" dirty="0" smtClean="0"/>
              <a:t>Teacher Index </a:t>
            </a:r>
            <a:r>
              <a:rPr lang="en-US" dirty="0" smtClean="0"/>
              <a:t>has been replaced by the </a:t>
            </a:r>
            <a:r>
              <a:rPr lang="en-US" b="1" u="sng" dirty="0" smtClean="0"/>
              <a:t>Quick Guide</a:t>
            </a:r>
            <a:endParaRPr lang="en-US" b="1" u="sng" dirty="0" smtClean="0"/>
          </a:p>
          <a:p>
            <a:r>
              <a:rPr lang="en-US" b="1" i="1" dirty="0" smtClean="0">
                <a:solidFill>
                  <a:srgbClr val="FFFF00"/>
                </a:solidFill>
              </a:rPr>
              <a:t>Demo:  </a:t>
            </a:r>
            <a:r>
              <a:rPr lang="en-US" dirty="0" smtClean="0"/>
              <a:t>I hope you really, really, really like reading because that is how the curriculum is set up.</a:t>
            </a:r>
          </a:p>
          <a:p>
            <a:r>
              <a:rPr lang="en-US" b="1" i="1" dirty="0" smtClean="0">
                <a:solidFill>
                  <a:srgbClr val="FFFF00"/>
                </a:solidFill>
              </a:rPr>
              <a:t>Demo:  </a:t>
            </a:r>
            <a:r>
              <a:rPr lang="en-US" dirty="0" smtClean="0"/>
              <a:t>How do I get a hardcopy of the curriculum to print</a:t>
            </a:r>
            <a:r>
              <a:rPr lang="en-US" dirty="0" smtClean="0"/>
              <a:t>?</a:t>
            </a:r>
          </a:p>
          <a:p>
            <a:r>
              <a:rPr lang="en-US" b="1" i="1" dirty="0">
                <a:solidFill>
                  <a:srgbClr val="FFFF00"/>
                </a:solidFill>
              </a:rPr>
              <a:t>Demo</a:t>
            </a:r>
            <a:r>
              <a:rPr lang="en-US" b="1" i="1" dirty="0" smtClean="0">
                <a:solidFill>
                  <a:srgbClr val="FFFF00"/>
                </a:solidFill>
              </a:rPr>
              <a:t>: </a:t>
            </a:r>
            <a:r>
              <a:rPr lang="en-US" dirty="0" smtClean="0"/>
              <a:t>General Teacher Resources=Good Stuff&gt;Instant Challenge Library, 3D Printing resources, etc.</a:t>
            </a:r>
            <a:endParaRPr lang="en-US" dirty="0"/>
          </a:p>
        </p:txBody>
      </p:sp>
    </p:spTree>
    <p:extLst>
      <p:ext uri="{BB962C8B-B14F-4D97-AF65-F5344CB8AC3E}">
        <p14:creationId xmlns:p14="http://schemas.microsoft.com/office/powerpoint/2010/main" val="4255841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276</TotalTime>
  <Words>2397</Words>
  <Application>Microsoft Office PowerPoint</Application>
  <PresentationFormat>Widescreen</PresentationFormat>
  <Paragraphs>264</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Century Gothic</vt:lpstr>
      <vt:lpstr>Wingdings 3</vt:lpstr>
      <vt:lpstr>Ion</vt:lpstr>
      <vt:lpstr>IED Update Training</vt:lpstr>
      <vt:lpstr>Technology Education Association of Illinois</vt:lpstr>
      <vt:lpstr>MEMBERSHIP MATTERS - Become part of TEAI</vt:lpstr>
      <vt:lpstr>Netiquette and things to think about</vt:lpstr>
      <vt:lpstr>Today’s “Agenda”</vt:lpstr>
      <vt:lpstr>IED Software Discussion</vt:lpstr>
      <vt:lpstr>Fusion 360 and Chromebooks</vt:lpstr>
      <vt:lpstr>Where is the IED Update Training located? </vt:lpstr>
      <vt:lpstr>Changes within the IED Curriculum system </vt:lpstr>
      <vt:lpstr>Changes within the IED Curriculum content (just to name a few) </vt:lpstr>
      <vt:lpstr>2019 to 2020 Cross Over</vt:lpstr>
      <vt:lpstr>2019 to 2020 Cross Over</vt:lpstr>
      <vt:lpstr>2019 to 2020 Cross Over</vt:lpstr>
      <vt:lpstr>2019 to 2020 Cross Over</vt:lpstr>
      <vt:lpstr>2019 to 2020 Cross Over</vt:lpstr>
      <vt:lpstr>2019 to 2020 Cross Over</vt:lpstr>
      <vt:lpstr>2019 to 2020 Cross Over</vt:lpstr>
      <vt:lpstr>2019 to 2020 Cross Over</vt:lpstr>
      <vt:lpstr>PLTW Distance Learning embedded within the IED Curriculum </vt:lpstr>
      <vt:lpstr>PLTW Distance Learning created by PLTW Master Teachers </vt:lpstr>
      <vt:lpstr>Distance Learning-What should our focus be on at this time? </vt:lpstr>
      <vt:lpstr>Tricky Fusion 360 Topics from Core Training</vt:lpstr>
      <vt:lpstr>Tricky Fusion 360 Topics from Core Training (cont.’d)</vt:lpstr>
      <vt:lpstr>Tricky Fusion 360 Topics from Core Training (cont.’d)</vt:lpstr>
      <vt:lpstr>Tricky Fusion 360 Topics from Core Training (cont.’d)</vt:lpstr>
      <vt:lpstr>Tricky Fusion 360 Topics from Core Training (cont.’d)</vt:lpstr>
      <vt:lpstr>Automata-A Top-Down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IED Update Training</dc:title>
  <dc:creator>Duzan, Corey</dc:creator>
  <cp:lastModifiedBy>Duzan, Corey</cp:lastModifiedBy>
  <cp:revision>21</cp:revision>
  <dcterms:created xsi:type="dcterms:W3CDTF">2020-08-02T20:14:23Z</dcterms:created>
  <dcterms:modified xsi:type="dcterms:W3CDTF">2020-08-04T00:09:32Z</dcterms:modified>
</cp:coreProperties>
</file>